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  <p:sldMasterId id="2147483655" r:id="rId2"/>
  </p:sldMasterIdLst>
  <p:notesMasterIdLst>
    <p:notesMasterId r:id="rId3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88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Encode Sans" pitchFamily="2" charset="77"/>
      <p:regular r:id="rId41"/>
      <p:bold r:id="rId42"/>
    </p:embeddedFont>
    <p:embeddedFont>
      <p:font typeface="Encode Sans Black" pitchFamily="2" charset="77"/>
      <p:bold r:id="rId43"/>
    </p:embeddedFont>
    <p:embeddedFont>
      <p:font typeface="Open Sans" panose="020B0606030504020204" pitchFamily="34" charset="0"/>
      <p:regular r:id="rId44"/>
      <p:bold r:id="rId45"/>
      <p:italic r:id="rId46"/>
      <p:boldItalic r:id="rId47"/>
    </p:embeddedFont>
    <p:embeddedFont>
      <p:font typeface="Open Sans Light" panose="020B0606030504020204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6.xml"/><Relationship Id="rId51" Type="http://schemas.openxmlformats.org/officeDocument/2006/relationships/font" Target="fonts/font1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8.xml"/><Relationship Id="rId41" Type="http://schemas.openxmlformats.org/officeDocument/2006/relationships/font" Target="fonts/font5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9aa6e091d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9aa6e091d_0_1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59aa6e091d_0_1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3653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9aa6e091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9aa6e091d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59aa6e091d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9aa6e091d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9aa6e091d_0_1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59aa6e091d_0_1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9aa6e091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9aa6e091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59aa6e091d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9aa6e091d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59aa6e091d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59aa6e091d_0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9aa6e091d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59aa6e091d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59aa6e091d_0_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59aa6e091d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59aa6e091d_0_2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59aa6e091d_0_2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9aa6e091d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9aa6e091d_0_1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59aa6e091d_0_1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9aa6e091d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59aa6e091d_0_2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59aa6e091d_0_2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59aa6e091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59aa6e091d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59aa6e091d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5c5791e20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5c5791e20b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g5c5791e20b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9b1402d94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9b1402d94_0_1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g59b1402d94_0_1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59b1402d94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59b1402d94_0_1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59b1402d94_0_1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59aa6e091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59aa6e091d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59aa6e091d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59b1402d94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g59b1402d9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59b1402d94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g59b1402d9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9b1402d94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g59b1402d9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59b1402d94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g59b1402d94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59b1402d9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59b1402d94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g59b1402d94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9b1402d94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9b1402d94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g59b1402d94_0_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9aa6e09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9aa6e091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g59aa6e091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59b1402d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59b1402d9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g59b1402d9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59b1402d94_0_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g59b1402d94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59b1402d94_0_1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g59b1402d94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59aa6e091d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59aa6e091d_0_2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g59aa6e091d_0_2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9aa6e091d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9aa6e091d_0_2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59aa6e091d_0_2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9aa6e091d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9aa6e091d_0_2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59aa6e091d_0_2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9aa6e091d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9aa6e091d_0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g59aa6e091d_0_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9aa6e091d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9aa6e091d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59aa6e091d_0_1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9aa6e091d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9aa6e091d_0_1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59aa6e091d_0_1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9aa6e091d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9aa6e091d_0_1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59aa6e091d_0_1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1757" y="379827"/>
            <a:ext cx="81846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2"/>
          </p:nvPr>
        </p:nvSpPr>
        <p:spPr>
          <a:xfrm>
            <a:off x="659305" y="1354069"/>
            <a:ext cx="8196300" cy="44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Google Shape;19;p4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757" y="1114248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/>
          <p:nvPr/>
        </p:nvSpPr>
        <p:spPr>
          <a:xfrm>
            <a:off x="175211" y="6411182"/>
            <a:ext cx="484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5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5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6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6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/>
          <p:nvPr/>
        </p:nvSpPr>
        <p:spPr>
          <a:xfrm>
            <a:off x="175211" y="6432135"/>
            <a:ext cx="484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7" name="Google Shape;37;p7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/>
        </p:nvSpPr>
        <p:spPr>
          <a:xfrm>
            <a:off x="187944" y="6404811"/>
            <a:ext cx="484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8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4" name="Google Shape;44;p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stavallo/ns-3-dev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671757" y="1981173"/>
            <a:ext cx="7109492" cy="1717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-US" sz="4000">
                <a:latin typeface="Encode Sans"/>
                <a:ea typeface="Encode Sans"/>
                <a:cs typeface="Encode Sans"/>
                <a:sym typeface="Encode Sans"/>
              </a:rPr>
              <a:t>Emerging ns-3 support for 802.11ax</a:t>
            </a:r>
            <a:endParaRPr sz="40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671800" y="4094299"/>
            <a:ext cx="7109400" cy="1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-US" sz="1800">
                <a:latin typeface="Encode Sans"/>
                <a:ea typeface="Encode Sans"/>
                <a:cs typeface="Encode Sans"/>
                <a:sym typeface="Encode Sans"/>
              </a:rPr>
              <a:t>Stefano Avallone</a:t>
            </a:r>
            <a:endParaRPr sz="1800"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-US" sz="1800">
                <a:latin typeface="Encode Sans"/>
                <a:ea typeface="Encode Sans"/>
                <a:cs typeface="Encode Sans"/>
                <a:sym typeface="Encode Sans"/>
              </a:rPr>
              <a:t>Sébastien Deronne</a:t>
            </a:r>
            <a:endParaRPr sz="1800"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671757" y="379827"/>
            <a:ext cx="8184600" cy="561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dirty="0"/>
              <a:t>Acknowledgment of UL MU PPDUs</a:t>
            </a:r>
            <a:endParaRPr dirty="0"/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2"/>
          </p:nvPr>
        </p:nvSpPr>
        <p:spPr>
          <a:xfrm>
            <a:off x="659305" y="1354069"/>
            <a:ext cx="8196300" cy="445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it-IT" dirty="0"/>
              <a:t>The </a:t>
            </a:r>
            <a:r>
              <a:rPr lang="it-IT" dirty="0" err="1"/>
              <a:t>newly</a:t>
            </a:r>
            <a:r>
              <a:rPr lang="it-IT" dirty="0"/>
              <a:t> </a:t>
            </a:r>
            <a:r>
              <a:rPr lang="it-IT" dirty="0" err="1"/>
              <a:t>introduced</a:t>
            </a:r>
            <a:r>
              <a:rPr lang="it-IT" dirty="0"/>
              <a:t> Multi-STA </a:t>
            </a:r>
            <a:r>
              <a:rPr lang="it-IT" dirty="0" err="1"/>
              <a:t>Block</a:t>
            </a:r>
            <a:r>
              <a:rPr lang="it-IT" dirty="0"/>
              <a:t> </a:t>
            </a:r>
            <a:r>
              <a:rPr lang="it-IT" dirty="0" err="1"/>
              <a:t>Ack</a:t>
            </a:r>
            <a:r>
              <a:rPr lang="it-IT" dirty="0"/>
              <a:t> </a:t>
            </a:r>
            <a:r>
              <a:rPr lang="it-IT" dirty="0" err="1"/>
              <a:t>carries</a:t>
            </a:r>
            <a:r>
              <a:rPr lang="it-IT" dirty="0"/>
              <a:t> </a:t>
            </a:r>
            <a:r>
              <a:rPr lang="it-IT" dirty="0" err="1"/>
              <a:t>acknowledgment</a:t>
            </a:r>
            <a:r>
              <a:rPr lang="it-IT" dirty="0"/>
              <a:t> information for multiple </a:t>
            </a:r>
            <a:r>
              <a:rPr lang="it-IT" dirty="0" err="1"/>
              <a:t>stations</a:t>
            </a:r>
            <a:endParaRPr dirty="0"/>
          </a:p>
        </p:txBody>
      </p:sp>
      <p:cxnSp>
        <p:nvCxnSpPr>
          <p:cNvPr id="125" name="Google Shape;125;p16"/>
          <p:cNvCxnSpPr/>
          <p:nvPr/>
        </p:nvCxnSpPr>
        <p:spPr>
          <a:xfrm rot="10800000" flipH="1">
            <a:off x="1237050" y="4582800"/>
            <a:ext cx="6876900" cy="9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Google Shape;126;p16"/>
          <p:cNvCxnSpPr/>
          <p:nvPr/>
        </p:nvCxnSpPr>
        <p:spPr>
          <a:xfrm>
            <a:off x="3610348" y="3095075"/>
            <a:ext cx="9900" cy="1500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5893075" y="3095075"/>
            <a:ext cx="5100" cy="150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28" name="Google Shape;128;p16"/>
          <p:cNvSpPr txBox="1"/>
          <p:nvPr/>
        </p:nvSpPr>
        <p:spPr>
          <a:xfrm>
            <a:off x="3192648" y="2816475"/>
            <a:ext cx="5649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SIFS</a:t>
            </a:r>
            <a:endParaRPr sz="1000"/>
          </a:p>
        </p:txBody>
      </p:sp>
      <p:sp>
        <p:nvSpPr>
          <p:cNvPr id="129" name="Google Shape;129;p16"/>
          <p:cNvSpPr txBox="1"/>
          <p:nvPr/>
        </p:nvSpPr>
        <p:spPr>
          <a:xfrm>
            <a:off x="5825450" y="2816625"/>
            <a:ext cx="5649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SIFS</a:t>
            </a:r>
            <a:endParaRPr sz="1000"/>
          </a:p>
        </p:txBody>
      </p:sp>
      <p:sp>
        <p:nvSpPr>
          <p:cNvPr id="131" name="Google Shape;131;p16"/>
          <p:cNvSpPr/>
          <p:nvPr/>
        </p:nvSpPr>
        <p:spPr>
          <a:xfrm>
            <a:off x="3620043" y="5480594"/>
            <a:ext cx="2268300" cy="282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A-MPDU n</a:t>
            </a:r>
            <a:endParaRPr/>
          </a:p>
        </p:txBody>
      </p:sp>
      <p:sp>
        <p:nvSpPr>
          <p:cNvPr id="132" name="Google Shape;132;p16"/>
          <p:cNvSpPr/>
          <p:nvPr/>
        </p:nvSpPr>
        <p:spPr>
          <a:xfrm>
            <a:off x="2435225" y="3423300"/>
            <a:ext cx="911100" cy="11523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Trigger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Frame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(Basic)</a:t>
            </a:r>
            <a:endParaRPr dirty="0"/>
          </a:p>
        </p:txBody>
      </p:sp>
      <p:cxnSp>
        <p:nvCxnSpPr>
          <p:cNvPr id="133" name="Google Shape;133;p16"/>
          <p:cNvCxnSpPr/>
          <p:nvPr/>
        </p:nvCxnSpPr>
        <p:spPr>
          <a:xfrm>
            <a:off x="3327873" y="3075600"/>
            <a:ext cx="26700" cy="1519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16"/>
          <p:cNvCxnSpPr/>
          <p:nvPr/>
        </p:nvCxnSpPr>
        <p:spPr>
          <a:xfrm flipH="1">
            <a:off x="6170450" y="3095075"/>
            <a:ext cx="5100" cy="1518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35" name="Google Shape;135;p16"/>
          <p:cNvSpPr/>
          <p:nvPr/>
        </p:nvSpPr>
        <p:spPr>
          <a:xfrm>
            <a:off x="3620043" y="5190719"/>
            <a:ext cx="2268300" cy="282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...</a:t>
            </a:r>
            <a:endParaRPr/>
          </a:p>
        </p:txBody>
      </p:sp>
      <p:sp>
        <p:nvSpPr>
          <p:cNvPr id="136" name="Google Shape;136;p16"/>
          <p:cNvSpPr/>
          <p:nvPr/>
        </p:nvSpPr>
        <p:spPr>
          <a:xfrm>
            <a:off x="3620043" y="4900844"/>
            <a:ext cx="2268300" cy="282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A-MPDU 2</a:t>
            </a:r>
            <a:endParaRPr/>
          </a:p>
        </p:txBody>
      </p:sp>
      <p:sp>
        <p:nvSpPr>
          <p:cNvPr id="137" name="Google Shape;137;p16"/>
          <p:cNvSpPr/>
          <p:nvPr/>
        </p:nvSpPr>
        <p:spPr>
          <a:xfrm>
            <a:off x="3620043" y="4610969"/>
            <a:ext cx="2268300" cy="282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A-MPDU 1</a:t>
            </a:r>
            <a:endParaRPr/>
          </a:p>
        </p:txBody>
      </p:sp>
      <p:sp>
        <p:nvSpPr>
          <p:cNvPr id="141" name="Google Shape;141;p16"/>
          <p:cNvSpPr txBox="1"/>
          <p:nvPr/>
        </p:nvSpPr>
        <p:spPr>
          <a:xfrm>
            <a:off x="4180556" y="3070134"/>
            <a:ext cx="13077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 TB PPDU</a:t>
            </a:r>
            <a:endParaRPr dirty="0"/>
          </a:p>
        </p:txBody>
      </p:sp>
      <p:sp>
        <p:nvSpPr>
          <p:cNvPr id="142" name="Google Shape;142;p16"/>
          <p:cNvSpPr txBox="1"/>
          <p:nvPr/>
        </p:nvSpPr>
        <p:spPr>
          <a:xfrm>
            <a:off x="2404323" y="4667700"/>
            <a:ext cx="10740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 PPDU</a:t>
            </a:r>
            <a:endParaRPr dirty="0"/>
          </a:p>
        </p:txBody>
      </p:sp>
      <p:sp>
        <p:nvSpPr>
          <p:cNvPr id="143" name="Google Shape;143;p16"/>
          <p:cNvSpPr txBox="1"/>
          <p:nvPr/>
        </p:nvSpPr>
        <p:spPr>
          <a:xfrm>
            <a:off x="6164385" y="4667700"/>
            <a:ext cx="990114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 PPDU</a:t>
            </a:r>
            <a:endParaRPr dirty="0"/>
          </a:p>
        </p:txBody>
      </p:sp>
      <p:sp>
        <p:nvSpPr>
          <p:cNvPr id="23" name="Google Shape;132;p16">
            <a:extLst>
              <a:ext uri="{FF2B5EF4-FFF2-40B4-BE49-F238E27FC236}">
                <a16:creationId xmlns:a16="http://schemas.microsoft.com/office/drawing/2014/main" id="{341C0328-63D1-344E-A20F-42AAE852716A}"/>
              </a:ext>
            </a:extLst>
          </p:cNvPr>
          <p:cNvSpPr/>
          <p:nvPr/>
        </p:nvSpPr>
        <p:spPr>
          <a:xfrm>
            <a:off x="6185439" y="3428560"/>
            <a:ext cx="911100" cy="11523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Multi-STA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Block Ack</a:t>
            </a:r>
            <a:endParaRPr dirty="0"/>
          </a:p>
        </p:txBody>
      </p:sp>
      <p:sp>
        <p:nvSpPr>
          <p:cNvPr id="24" name="Google Shape;96;p15">
            <a:extLst>
              <a:ext uri="{FF2B5EF4-FFF2-40B4-BE49-F238E27FC236}">
                <a16:creationId xmlns:a16="http://schemas.microsoft.com/office/drawing/2014/main" id="{1B3456A1-D1F0-B84E-B8AE-0202ABDEA24B}"/>
              </a:ext>
            </a:extLst>
          </p:cNvPr>
          <p:cNvSpPr txBox="1"/>
          <p:nvPr/>
        </p:nvSpPr>
        <p:spPr>
          <a:xfrm>
            <a:off x="759714" y="4083468"/>
            <a:ext cx="642900" cy="4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AP</a:t>
            </a:r>
            <a:endParaRPr dirty="0"/>
          </a:p>
        </p:txBody>
      </p:sp>
      <p:sp>
        <p:nvSpPr>
          <p:cNvPr id="25" name="Google Shape;97;p15">
            <a:extLst>
              <a:ext uri="{FF2B5EF4-FFF2-40B4-BE49-F238E27FC236}">
                <a16:creationId xmlns:a16="http://schemas.microsoft.com/office/drawing/2014/main" id="{AB6CA9CD-2F69-4440-A1B8-6D87F3FD26BB}"/>
              </a:ext>
            </a:extLst>
          </p:cNvPr>
          <p:cNvSpPr txBox="1"/>
          <p:nvPr/>
        </p:nvSpPr>
        <p:spPr>
          <a:xfrm>
            <a:off x="759714" y="4693068"/>
            <a:ext cx="642900" cy="4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STAs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7769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/>
          <p:cNvSpPr txBox="1">
            <a:spLocks noGrp="1"/>
          </p:cNvSpPr>
          <p:nvPr>
            <p:ph type="body" idx="1"/>
          </p:nvPr>
        </p:nvSpPr>
        <p:spPr>
          <a:xfrm>
            <a:off x="671757" y="379827"/>
            <a:ext cx="8184600" cy="561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ns-3: Current wifi stack</a:t>
            </a:r>
            <a:endParaRPr/>
          </a:p>
        </p:txBody>
      </p:sp>
      <p:sp>
        <p:nvSpPr>
          <p:cNvPr id="171" name="Google Shape;171;p18"/>
          <p:cNvSpPr txBox="1">
            <a:spLocks noGrp="1"/>
          </p:cNvSpPr>
          <p:nvPr>
            <p:ph type="body" idx="2"/>
          </p:nvPr>
        </p:nvSpPr>
        <p:spPr>
          <a:xfrm>
            <a:off x="4306175" y="1354075"/>
            <a:ext cx="4549500" cy="96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WifiMac enqueues MSDUs into EDCA queues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8"/>
          <p:cNvSpPr/>
          <p:nvPr/>
        </p:nvSpPr>
        <p:spPr>
          <a:xfrm>
            <a:off x="552900" y="2445500"/>
            <a:ext cx="808200" cy="8826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QosTxop</a:t>
            </a:r>
            <a:endParaRPr/>
          </a:p>
        </p:txBody>
      </p:sp>
      <p:sp>
        <p:nvSpPr>
          <p:cNvPr id="173" name="Google Shape;173;p18"/>
          <p:cNvSpPr/>
          <p:nvPr/>
        </p:nvSpPr>
        <p:spPr>
          <a:xfrm>
            <a:off x="1391100" y="2445500"/>
            <a:ext cx="808200" cy="8826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QosTxop</a:t>
            </a:r>
            <a:endParaRPr/>
          </a:p>
        </p:txBody>
      </p:sp>
      <p:sp>
        <p:nvSpPr>
          <p:cNvPr id="174" name="Google Shape;174;p18"/>
          <p:cNvSpPr/>
          <p:nvPr/>
        </p:nvSpPr>
        <p:spPr>
          <a:xfrm>
            <a:off x="2229300" y="2445500"/>
            <a:ext cx="808200" cy="8826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QosTxop</a:t>
            </a:r>
            <a:endParaRPr/>
          </a:p>
        </p:txBody>
      </p:sp>
      <p:sp>
        <p:nvSpPr>
          <p:cNvPr id="175" name="Google Shape;175;p18"/>
          <p:cNvSpPr/>
          <p:nvPr/>
        </p:nvSpPr>
        <p:spPr>
          <a:xfrm>
            <a:off x="3067500" y="2445500"/>
            <a:ext cx="808200" cy="8826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BK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QosTxop</a:t>
            </a:r>
            <a:endParaRPr/>
          </a:p>
        </p:txBody>
      </p:sp>
      <p:sp>
        <p:nvSpPr>
          <p:cNvPr id="176" name="Google Shape;176;p18"/>
          <p:cNvSpPr/>
          <p:nvPr/>
        </p:nvSpPr>
        <p:spPr>
          <a:xfrm>
            <a:off x="552900" y="1388375"/>
            <a:ext cx="3322800" cy="3510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WifiMac</a:t>
            </a:r>
            <a:endParaRPr/>
          </a:p>
        </p:txBody>
      </p:sp>
      <p:sp>
        <p:nvSpPr>
          <p:cNvPr id="177" name="Google Shape;177;p18"/>
          <p:cNvSpPr/>
          <p:nvPr/>
        </p:nvSpPr>
        <p:spPr>
          <a:xfrm>
            <a:off x="552900" y="4131575"/>
            <a:ext cx="3322800" cy="3510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MacLow</a:t>
            </a:r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552900" y="5350775"/>
            <a:ext cx="3322800" cy="3510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WifiPhy</a:t>
            </a:r>
            <a:endParaRPr/>
          </a:p>
        </p:txBody>
      </p:sp>
      <p:cxnSp>
        <p:nvCxnSpPr>
          <p:cNvPr id="179" name="Google Shape;179;p18"/>
          <p:cNvCxnSpPr>
            <a:stCxn id="176" idx="2"/>
            <a:endCxn id="173" idx="0"/>
          </p:cNvCxnSpPr>
          <p:nvPr/>
        </p:nvCxnSpPr>
        <p:spPr>
          <a:xfrm flipH="1">
            <a:off x="1795200" y="1739375"/>
            <a:ext cx="419100" cy="70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0" name="Google Shape;180;p18"/>
          <p:cNvCxnSpPr>
            <a:stCxn id="173" idx="2"/>
            <a:endCxn id="177" idx="0"/>
          </p:cNvCxnSpPr>
          <p:nvPr/>
        </p:nvCxnSpPr>
        <p:spPr>
          <a:xfrm>
            <a:off x="1795200" y="3328100"/>
            <a:ext cx="419100" cy="80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1" name="Google Shape;181;p18"/>
          <p:cNvCxnSpPr>
            <a:stCxn id="177" idx="2"/>
            <a:endCxn id="178" idx="0"/>
          </p:cNvCxnSpPr>
          <p:nvPr/>
        </p:nvCxnSpPr>
        <p:spPr>
          <a:xfrm>
            <a:off x="2214300" y="4482575"/>
            <a:ext cx="0" cy="86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2" name="Google Shape;182;p18"/>
          <p:cNvSpPr/>
          <p:nvPr/>
        </p:nvSpPr>
        <p:spPr>
          <a:xfrm>
            <a:off x="3891525" y="2626250"/>
            <a:ext cx="1063250" cy="1520450"/>
          </a:xfrm>
          <a:custGeom>
            <a:avLst/>
            <a:gdLst/>
            <a:ahLst/>
            <a:cxnLst/>
            <a:rect l="l" t="t" r="r" b="b"/>
            <a:pathLst>
              <a:path w="42530" h="60818" extrusionOk="0">
                <a:moveTo>
                  <a:pt x="0" y="2126"/>
                </a:moveTo>
                <a:lnTo>
                  <a:pt x="42530" y="0"/>
                </a:lnTo>
                <a:lnTo>
                  <a:pt x="42530" y="60818"/>
                </a:lnTo>
                <a:lnTo>
                  <a:pt x="0" y="22115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2CC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3" name="Google Shape;1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8075" y="2369300"/>
            <a:ext cx="16478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"/>
          <p:cNvSpPr txBox="1">
            <a:spLocks noGrp="1"/>
          </p:cNvSpPr>
          <p:nvPr>
            <p:ph type="body" idx="1"/>
          </p:nvPr>
        </p:nvSpPr>
        <p:spPr>
          <a:xfrm>
            <a:off x="671757" y="379827"/>
            <a:ext cx="8184600" cy="561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ns-3: Current wifi stack</a:t>
            </a:r>
            <a:endParaRPr/>
          </a:p>
        </p:txBody>
      </p:sp>
      <p:sp>
        <p:nvSpPr>
          <p:cNvPr id="190" name="Google Shape;190;p19"/>
          <p:cNvSpPr txBox="1">
            <a:spLocks noGrp="1"/>
          </p:cNvSpPr>
          <p:nvPr>
            <p:ph type="body" idx="2"/>
          </p:nvPr>
        </p:nvSpPr>
        <p:spPr>
          <a:xfrm>
            <a:off x="4306175" y="1354075"/>
            <a:ext cx="4549500" cy="445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WifiMac enqueues MSDUs into EDCA queues</a:t>
            </a:r>
            <a:endParaRPr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QosTxop selects the frame to be (re-)transmitted</a:t>
            </a:r>
            <a:endParaRPr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MacLow performs aggregation and passes the resulting frame to the PHY layer</a:t>
            </a:r>
            <a:endParaRPr/>
          </a:p>
        </p:txBody>
      </p:sp>
      <p:sp>
        <p:nvSpPr>
          <p:cNvPr id="191" name="Google Shape;191;p19"/>
          <p:cNvSpPr/>
          <p:nvPr/>
        </p:nvSpPr>
        <p:spPr>
          <a:xfrm>
            <a:off x="552900" y="2445500"/>
            <a:ext cx="808200" cy="8826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QosTxop</a:t>
            </a:r>
            <a:endParaRPr/>
          </a:p>
        </p:txBody>
      </p:sp>
      <p:sp>
        <p:nvSpPr>
          <p:cNvPr id="192" name="Google Shape;192;p19"/>
          <p:cNvSpPr/>
          <p:nvPr/>
        </p:nvSpPr>
        <p:spPr>
          <a:xfrm>
            <a:off x="1391100" y="2445500"/>
            <a:ext cx="808200" cy="8826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QosTxop</a:t>
            </a:r>
            <a:endParaRPr/>
          </a:p>
        </p:txBody>
      </p:sp>
      <p:sp>
        <p:nvSpPr>
          <p:cNvPr id="193" name="Google Shape;193;p19"/>
          <p:cNvSpPr/>
          <p:nvPr/>
        </p:nvSpPr>
        <p:spPr>
          <a:xfrm>
            <a:off x="2229300" y="2445500"/>
            <a:ext cx="808200" cy="8826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QosTxop</a:t>
            </a:r>
            <a:endParaRPr/>
          </a:p>
        </p:txBody>
      </p:sp>
      <p:sp>
        <p:nvSpPr>
          <p:cNvPr id="194" name="Google Shape;194;p19"/>
          <p:cNvSpPr/>
          <p:nvPr/>
        </p:nvSpPr>
        <p:spPr>
          <a:xfrm>
            <a:off x="3067500" y="2445500"/>
            <a:ext cx="808200" cy="8826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BK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QosTxop</a:t>
            </a:r>
            <a:endParaRPr/>
          </a:p>
        </p:txBody>
      </p:sp>
      <p:sp>
        <p:nvSpPr>
          <p:cNvPr id="195" name="Google Shape;195;p19"/>
          <p:cNvSpPr/>
          <p:nvPr/>
        </p:nvSpPr>
        <p:spPr>
          <a:xfrm>
            <a:off x="552900" y="1388375"/>
            <a:ext cx="3322800" cy="3510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WifiMac</a:t>
            </a:r>
            <a:endParaRPr/>
          </a:p>
        </p:txBody>
      </p:sp>
      <p:sp>
        <p:nvSpPr>
          <p:cNvPr id="196" name="Google Shape;196;p19"/>
          <p:cNvSpPr/>
          <p:nvPr/>
        </p:nvSpPr>
        <p:spPr>
          <a:xfrm>
            <a:off x="552900" y="4131575"/>
            <a:ext cx="3322800" cy="3510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MacLow</a:t>
            </a:r>
            <a:endParaRPr/>
          </a:p>
        </p:txBody>
      </p:sp>
      <p:sp>
        <p:nvSpPr>
          <p:cNvPr id="197" name="Google Shape;197;p19"/>
          <p:cNvSpPr/>
          <p:nvPr/>
        </p:nvSpPr>
        <p:spPr>
          <a:xfrm>
            <a:off x="552900" y="5350775"/>
            <a:ext cx="3322800" cy="3510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WifiPhy</a:t>
            </a:r>
            <a:endParaRPr/>
          </a:p>
        </p:txBody>
      </p:sp>
      <p:cxnSp>
        <p:nvCxnSpPr>
          <p:cNvPr id="198" name="Google Shape;198;p19"/>
          <p:cNvCxnSpPr>
            <a:stCxn id="195" idx="2"/>
            <a:endCxn id="192" idx="0"/>
          </p:cNvCxnSpPr>
          <p:nvPr/>
        </p:nvCxnSpPr>
        <p:spPr>
          <a:xfrm flipH="1">
            <a:off x="1795200" y="1739375"/>
            <a:ext cx="419100" cy="70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9" name="Google Shape;199;p19"/>
          <p:cNvCxnSpPr>
            <a:stCxn id="192" idx="2"/>
            <a:endCxn id="196" idx="0"/>
          </p:cNvCxnSpPr>
          <p:nvPr/>
        </p:nvCxnSpPr>
        <p:spPr>
          <a:xfrm>
            <a:off x="1795200" y="3328100"/>
            <a:ext cx="419100" cy="80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0" name="Google Shape;200;p19"/>
          <p:cNvCxnSpPr>
            <a:stCxn id="196" idx="2"/>
            <a:endCxn id="197" idx="0"/>
          </p:cNvCxnSpPr>
          <p:nvPr/>
        </p:nvCxnSpPr>
        <p:spPr>
          <a:xfrm>
            <a:off x="2214300" y="4482575"/>
            <a:ext cx="0" cy="86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0"/>
          <p:cNvSpPr txBox="1">
            <a:spLocks noGrp="1"/>
          </p:cNvSpPr>
          <p:nvPr>
            <p:ph type="body" idx="1"/>
          </p:nvPr>
        </p:nvSpPr>
        <p:spPr>
          <a:xfrm>
            <a:off x="671757" y="379827"/>
            <a:ext cx="8184600" cy="561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HE APs behavior</a:t>
            </a:r>
            <a:endParaRPr/>
          </a:p>
        </p:txBody>
      </p:sp>
      <p:sp>
        <p:nvSpPr>
          <p:cNvPr id="207" name="Google Shape;207;p20"/>
          <p:cNvSpPr txBox="1">
            <a:spLocks noGrp="1"/>
          </p:cNvSpPr>
          <p:nvPr>
            <p:ph type="body" idx="2"/>
          </p:nvPr>
        </p:nvSpPr>
        <p:spPr>
          <a:xfrm>
            <a:off x="4306175" y="1354075"/>
            <a:ext cx="4549500" cy="445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An HE AP gaining channel access can choose among: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SU transmission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DL MU transmission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UL MU transmission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...on a per frame basis</a:t>
            </a:r>
            <a:endParaRPr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How to extend the ns-3 architecture to support DL/UL MU transmissions?</a:t>
            </a:r>
            <a:endParaRPr/>
          </a:p>
        </p:txBody>
      </p:sp>
      <p:sp>
        <p:nvSpPr>
          <p:cNvPr id="208" name="Google Shape;208;p20"/>
          <p:cNvSpPr/>
          <p:nvPr/>
        </p:nvSpPr>
        <p:spPr>
          <a:xfrm>
            <a:off x="552900" y="2445500"/>
            <a:ext cx="808200" cy="8826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QosTxop</a:t>
            </a:r>
            <a:endParaRPr/>
          </a:p>
        </p:txBody>
      </p:sp>
      <p:sp>
        <p:nvSpPr>
          <p:cNvPr id="209" name="Google Shape;209;p20"/>
          <p:cNvSpPr/>
          <p:nvPr/>
        </p:nvSpPr>
        <p:spPr>
          <a:xfrm>
            <a:off x="1391100" y="2445500"/>
            <a:ext cx="808200" cy="8826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QosTxop</a:t>
            </a:r>
            <a:endParaRPr/>
          </a:p>
        </p:txBody>
      </p:sp>
      <p:sp>
        <p:nvSpPr>
          <p:cNvPr id="210" name="Google Shape;210;p20"/>
          <p:cNvSpPr/>
          <p:nvPr/>
        </p:nvSpPr>
        <p:spPr>
          <a:xfrm>
            <a:off x="2229300" y="2445500"/>
            <a:ext cx="808200" cy="8826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QosTxop</a:t>
            </a:r>
            <a:endParaRPr/>
          </a:p>
        </p:txBody>
      </p:sp>
      <p:sp>
        <p:nvSpPr>
          <p:cNvPr id="211" name="Google Shape;211;p20"/>
          <p:cNvSpPr/>
          <p:nvPr/>
        </p:nvSpPr>
        <p:spPr>
          <a:xfrm>
            <a:off x="3067500" y="2445500"/>
            <a:ext cx="808200" cy="8826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BK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QosTxop</a:t>
            </a:r>
            <a:endParaRPr/>
          </a:p>
        </p:txBody>
      </p:sp>
      <p:sp>
        <p:nvSpPr>
          <p:cNvPr id="212" name="Google Shape;212;p20"/>
          <p:cNvSpPr/>
          <p:nvPr/>
        </p:nvSpPr>
        <p:spPr>
          <a:xfrm>
            <a:off x="552900" y="1388375"/>
            <a:ext cx="3322800" cy="3510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WifiMac</a:t>
            </a:r>
            <a:endParaRPr/>
          </a:p>
        </p:txBody>
      </p:sp>
      <p:sp>
        <p:nvSpPr>
          <p:cNvPr id="213" name="Google Shape;213;p20"/>
          <p:cNvSpPr/>
          <p:nvPr/>
        </p:nvSpPr>
        <p:spPr>
          <a:xfrm>
            <a:off x="552900" y="4131575"/>
            <a:ext cx="3322800" cy="3510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MacLow</a:t>
            </a:r>
            <a:endParaRPr/>
          </a:p>
        </p:txBody>
      </p:sp>
      <p:sp>
        <p:nvSpPr>
          <p:cNvPr id="214" name="Google Shape;214;p20"/>
          <p:cNvSpPr/>
          <p:nvPr/>
        </p:nvSpPr>
        <p:spPr>
          <a:xfrm>
            <a:off x="552900" y="5350775"/>
            <a:ext cx="3322800" cy="3510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WifiPhy</a:t>
            </a:r>
            <a:endParaRPr/>
          </a:p>
        </p:txBody>
      </p:sp>
      <p:cxnSp>
        <p:nvCxnSpPr>
          <p:cNvPr id="215" name="Google Shape;215;p20"/>
          <p:cNvCxnSpPr>
            <a:stCxn id="212" idx="2"/>
            <a:endCxn id="209" idx="0"/>
          </p:cNvCxnSpPr>
          <p:nvPr/>
        </p:nvCxnSpPr>
        <p:spPr>
          <a:xfrm flipH="1">
            <a:off x="1795200" y="1739375"/>
            <a:ext cx="419100" cy="70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6" name="Google Shape;216;p20"/>
          <p:cNvCxnSpPr>
            <a:stCxn id="209" idx="2"/>
            <a:endCxn id="213" idx="0"/>
          </p:cNvCxnSpPr>
          <p:nvPr/>
        </p:nvCxnSpPr>
        <p:spPr>
          <a:xfrm>
            <a:off x="1795200" y="3328100"/>
            <a:ext cx="419100" cy="80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7" name="Google Shape;217;p20"/>
          <p:cNvCxnSpPr>
            <a:stCxn id="213" idx="2"/>
            <a:endCxn id="214" idx="0"/>
          </p:cNvCxnSpPr>
          <p:nvPr/>
        </p:nvCxnSpPr>
        <p:spPr>
          <a:xfrm>
            <a:off x="2214300" y="4482575"/>
            <a:ext cx="0" cy="86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1"/>
          <p:cNvSpPr txBox="1">
            <a:spLocks noGrp="1"/>
          </p:cNvSpPr>
          <p:nvPr>
            <p:ph type="body" idx="1"/>
          </p:nvPr>
        </p:nvSpPr>
        <p:spPr>
          <a:xfrm>
            <a:off x="671757" y="379827"/>
            <a:ext cx="8184600" cy="561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Multi-user support in ns-3</a:t>
            </a:r>
            <a:endParaRPr/>
          </a:p>
        </p:txBody>
      </p:sp>
      <p:sp>
        <p:nvSpPr>
          <p:cNvPr id="224" name="Google Shape;224;p21"/>
          <p:cNvSpPr/>
          <p:nvPr/>
        </p:nvSpPr>
        <p:spPr>
          <a:xfrm>
            <a:off x="552900" y="2445500"/>
            <a:ext cx="808200" cy="8826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QosTxop</a:t>
            </a:r>
            <a:endParaRPr/>
          </a:p>
        </p:txBody>
      </p:sp>
      <p:sp>
        <p:nvSpPr>
          <p:cNvPr id="225" name="Google Shape;225;p21"/>
          <p:cNvSpPr/>
          <p:nvPr/>
        </p:nvSpPr>
        <p:spPr>
          <a:xfrm>
            <a:off x="1391100" y="2445500"/>
            <a:ext cx="808200" cy="8826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QosTxop</a:t>
            </a:r>
            <a:endParaRPr/>
          </a:p>
        </p:txBody>
      </p:sp>
      <p:sp>
        <p:nvSpPr>
          <p:cNvPr id="226" name="Google Shape;226;p21"/>
          <p:cNvSpPr/>
          <p:nvPr/>
        </p:nvSpPr>
        <p:spPr>
          <a:xfrm>
            <a:off x="2229300" y="2445500"/>
            <a:ext cx="808200" cy="8826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QosTxop</a:t>
            </a:r>
            <a:endParaRPr/>
          </a:p>
        </p:txBody>
      </p:sp>
      <p:sp>
        <p:nvSpPr>
          <p:cNvPr id="227" name="Google Shape;227;p21"/>
          <p:cNvSpPr/>
          <p:nvPr/>
        </p:nvSpPr>
        <p:spPr>
          <a:xfrm>
            <a:off x="3067500" y="2445500"/>
            <a:ext cx="808200" cy="8826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BK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QosTxop</a:t>
            </a:r>
            <a:endParaRPr/>
          </a:p>
        </p:txBody>
      </p:sp>
      <p:sp>
        <p:nvSpPr>
          <p:cNvPr id="228" name="Google Shape;228;p21"/>
          <p:cNvSpPr/>
          <p:nvPr/>
        </p:nvSpPr>
        <p:spPr>
          <a:xfrm>
            <a:off x="552900" y="1388375"/>
            <a:ext cx="3322800" cy="3510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WifiMac</a:t>
            </a:r>
            <a:endParaRPr/>
          </a:p>
        </p:txBody>
      </p:sp>
      <p:sp>
        <p:nvSpPr>
          <p:cNvPr id="229" name="Google Shape;229;p21"/>
          <p:cNvSpPr/>
          <p:nvPr/>
        </p:nvSpPr>
        <p:spPr>
          <a:xfrm>
            <a:off x="552900" y="4131575"/>
            <a:ext cx="3322800" cy="3510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MacLow</a:t>
            </a:r>
            <a:endParaRPr/>
          </a:p>
        </p:txBody>
      </p:sp>
      <p:sp>
        <p:nvSpPr>
          <p:cNvPr id="230" name="Google Shape;230;p21"/>
          <p:cNvSpPr/>
          <p:nvPr/>
        </p:nvSpPr>
        <p:spPr>
          <a:xfrm>
            <a:off x="552900" y="5350775"/>
            <a:ext cx="3322800" cy="3510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WifiPhy</a:t>
            </a:r>
            <a:endParaRPr/>
          </a:p>
        </p:txBody>
      </p:sp>
      <p:cxnSp>
        <p:nvCxnSpPr>
          <p:cNvPr id="231" name="Google Shape;231;p21"/>
          <p:cNvCxnSpPr>
            <a:stCxn id="228" idx="2"/>
            <a:endCxn id="225" idx="0"/>
          </p:cNvCxnSpPr>
          <p:nvPr/>
        </p:nvCxnSpPr>
        <p:spPr>
          <a:xfrm flipH="1">
            <a:off x="1795200" y="1739375"/>
            <a:ext cx="419100" cy="70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2" name="Google Shape;232;p21"/>
          <p:cNvCxnSpPr>
            <a:stCxn id="225" idx="2"/>
            <a:endCxn id="229" idx="0"/>
          </p:cNvCxnSpPr>
          <p:nvPr/>
        </p:nvCxnSpPr>
        <p:spPr>
          <a:xfrm>
            <a:off x="1795200" y="3328100"/>
            <a:ext cx="419100" cy="80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3" name="Google Shape;233;p21"/>
          <p:cNvCxnSpPr>
            <a:stCxn id="229" idx="2"/>
            <a:endCxn id="230" idx="0"/>
          </p:cNvCxnSpPr>
          <p:nvPr/>
        </p:nvCxnSpPr>
        <p:spPr>
          <a:xfrm>
            <a:off x="2214300" y="4482575"/>
            <a:ext cx="0" cy="86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4" name="Google Shape;234;p21"/>
          <p:cNvSpPr/>
          <p:nvPr/>
        </p:nvSpPr>
        <p:spPr>
          <a:xfrm>
            <a:off x="5351725" y="1069475"/>
            <a:ext cx="1414200" cy="9888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OFDMA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Manager</a:t>
            </a:r>
            <a:endParaRPr/>
          </a:p>
        </p:txBody>
      </p:sp>
      <p:cxnSp>
        <p:nvCxnSpPr>
          <p:cNvPr id="235" name="Google Shape;235;p21"/>
          <p:cNvCxnSpPr>
            <a:stCxn id="228" idx="3"/>
            <a:endCxn id="234" idx="1"/>
          </p:cNvCxnSpPr>
          <p:nvPr/>
        </p:nvCxnSpPr>
        <p:spPr>
          <a:xfrm>
            <a:off x="3875700" y="1563875"/>
            <a:ext cx="1476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stealth" w="med" len="med"/>
            <a:tailEnd type="stealth" w="med" len="med"/>
          </a:ln>
        </p:spPr>
      </p:cxnSp>
      <p:sp>
        <p:nvSpPr>
          <p:cNvPr id="236" name="Google Shape;236;p21"/>
          <p:cNvSpPr txBox="1"/>
          <p:nvPr/>
        </p:nvSpPr>
        <p:spPr>
          <a:xfrm>
            <a:off x="4017325" y="1158950"/>
            <a:ext cx="12582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aggregation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(optional, HE APs only)</a:t>
            </a:r>
            <a:endParaRPr/>
          </a:p>
        </p:txBody>
      </p:sp>
      <p:cxnSp>
        <p:nvCxnSpPr>
          <p:cNvPr id="237" name="Google Shape;237;p21"/>
          <p:cNvCxnSpPr/>
          <p:nvPr/>
        </p:nvCxnSpPr>
        <p:spPr>
          <a:xfrm rot="10800000" flipH="1">
            <a:off x="3455575" y="2073275"/>
            <a:ext cx="2126400" cy="2062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8" name="Google Shape;238;p21"/>
          <p:cNvSpPr txBox="1"/>
          <p:nvPr/>
        </p:nvSpPr>
        <p:spPr>
          <a:xfrm>
            <a:off x="4793500" y="2631550"/>
            <a:ext cx="12582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transmission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type?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39" name="Google Shape;239;p21"/>
          <p:cNvSpPr txBox="1">
            <a:spLocks noGrp="1"/>
          </p:cNvSpPr>
          <p:nvPr>
            <p:ph type="body" idx="2"/>
          </p:nvPr>
        </p:nvSpPr>
        <p:spPr>
          <a:xfrm>
            <a:off x="4306175" y="3328100"/>
            <a:ext cx="4549500" cy="248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If MacLow receives a non-broadcast QoS data frame, it asks the OFDMA Manager the type of transmission to make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>
            <a:spLocks noGrp="1"/>
          </p:cNvSpPr>
          <p:nvPr>
            <p:ph type="body" idx="1"/>
          </p:nvPr>
        </p:nvSpPr>
        <p:spPr>
          <a:xfrm>
            <a:off x="671757" y="379827"/>
            <a:ext cx="8184600" cy="561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Multi-user support in ns-3</a:t>
            </a:r>
            <a:endParaRPr/>
          </a:p>
        </p:txBody>
      </p:sp>
      <p:sp>
        <p:nvSpPr>
          <p:cNvPr id="246" name="Google Shape;246;p22"/>
          <p:cNvSpPr/>
          <p:nvPr/>
        </p:nvSpPr>
        <p:spPr>
          <a:xfrm>
            <a:off x="552900" y="2445500"/>
            <a:ext cx="808200" cy="8826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QosTxop</a:t>
            </a:r>
            <a:endParaRPr/>
          </a:p>
        </p:txBody>
      </p:sp>
      <p:sp>
        <p:nvSpPr>
          <p:cNvPr id="247" name="Google Shape;247;p22"/>
          <p:cNvSpPr/>
          <p:nvPr/>
        </p:nvSpPr>
        <p:spPr>
          <a:xfrm>
            <a:off x="1391100" y="2445500"/>
            <a:ext cx="808200" cy="8826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QosTxop</a:t>
            </a:r>
            <a:endParaRPr/>
          </a:p>
        </p:txBody>
      </p:sp>
      <p:sp>
        <p:nvSpPr>
          <p:cNvPr id="248" name="Google Shape;248;p22"/>
          <p:cNvSpPr/>
          <p:nvPr/>
        </p:nvSpPr>
        <p:spPr>
          <a:xfrm>
            <a:off x="2229300" y="2445500"/>
            <a:ext cx="808200" cy="8826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QosTxop</a:t>
            </a:r>
            <a:endParaRPr/>
          </a:p>
        </p:txBody>
      </p:sp>
      <p:sp>
        <p:nvSpPr>
          <p:cNvPr id="249" name="Google Shape;249;p22"/>
          <p:cNvSpPr/>
          <p:nvPr/>
        </p:nvSpPr>
        <p:spPr>
          <a:xfrm>
            <a:off x="3067500" y="2445500"/>
            <a:ext cx="808200" cy="8826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BK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QosTxop</a:t>
            </a:r>
            <a:endParaRPr/>
          </a:p>
        </p:txBody>
      </p:sp>
      <p:sp>
        <p:nvSpPr>
          <p:cNvPr id="250" name="Google Shape;250;p22"/>
          <p:cNvSpPr/>
          <p:nvPr/>
        </p:nvSpPr>
        <p:spPr>
          <a:xfrm>
            <a:off x="552900" y="1388375"/>
            <a:ext cx="3322800" cy="3510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WifiMac</a:t>
            </a:r>
            <a:endParaRPr/>
          </a:p>
        </p:txBody>
      </p:sp>
      <p:sp>
        <p:nvSpPr>
          <p:cNvPr id="251" name="Google Shape;251;p22"/>
          <p:cNvSpPr/>
          <p:nvPr/>
        </p:nvSpPr>
        <p:spPr>
          <a:xfrm>
            <a:off x="552900" y="4131575"/>
            <a:ext cx="3322800" cy="3510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MacLow</a:t>
            </a:r>
            <a:endParaRPr/>
          </a:p>
        </p:txBody>
      </p:sp>
      <p:sp>
        <p:nvSpPr>
          <p:cNvPr id="252" name="Google Shape;252;p22"/>
          <p:cNvSpPr/>
          <p:nvPr/>
        </p:nvSpPr>
        <p:spPr>
          <a:xfrm>
            <a:off x="552900" y="5350775"/>
            <a:ext cx="3322800" cy="3510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WifiPhy</a:t>
            </a:r>
            <a:endParaRPr/>
          </a:p>
        </p:txBody>
      </p:sp>
      <p:cxnSp>
        <p:nvCxnSpPr>
          <p:cNvPr id="253" name="Google Shape;253;p22"/>
          <p:cNvCxnSpPr>
            <a:stCxn id="250" idx="2"/>
            <a:endCxn id="247" idx="0"/>
          </p:cNvCxnSpPr>
          <p:nvPr/>
        </p:nvCxnSpPr>
        <p:spPr>
          <a:xfrm flipH="1">
            <a:off x="1795200" y="1739375"/>
            <a:ext cx="419100" cy="70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4" name="Google Shape;254;p22"/>
          <p:cNvCxnSpPr>
            <a:stCxn id="247" idx="2"/>
            <a:endCxn id="251" idx="0"/>
          </p:cNvCxnSpPr>
          <p:nvPr/>
        </p:nvCxnSpPr>
        <p:spPr>
          <a:xfrm>
            <a:off x="1795200" y="3328100"/>
            <a:ext cx="419100" cy="80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5" name="Google Shape;255;p22"/>
          <p:cNvCxnSpPr>
            <a:stCxn id="251" idx="2"/>
            <a:endCxn id="252" idx="0"/>
          </p:cNvCxnSpPr>
          <p:nvPr/>
        </p:nvCxnSpPr>
        <p:spPr>
          <a:xfrm>
            <a:off x="2214300" y="4482575"/>
            <a:ext cx="0" cy="86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6" name="Google Shape;256;p22"/>
          <p:cNvSpPr/>
          <p:nvPr/>
        </p:nvSpPr>
        <p:spPr>
          <a:xfrm>
            <a:off x="5351725" y="1069475"/>
            <a:ext cx="1414200" cy="9888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OFDMA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Manager</a:t>
            </a:r>
            <a:endParaRPr/>
          </a:p>
        </p:txBody>
      </p:sp>
      <p:cxnSp>
        <p:nvCxnSpPr>
          <p:cNvPr id="257" name="Google Shape;257;p22"/>
          <p:cNvCxnSpPr>
            <a:stCxn id="250" idx="3"/>
            <a:endCxn id="256" idx="1"/>
          </p:cNvCxnSpPr>
          <p:nvPr/>
        </p:nvCxnSpPr>
        <p:spPr>
          <a:xfrm>
            <a:off x="3875700" y="1563875"/>
            <a:ext cx="1476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stealth" w="med" len="med"/>
            <a:tailEnd type="stealth" w="med" len="med"/>
          </a:ln>
        </p:spPr>
      </p:cxnSp>
      <p:sp>
        <p:nvSpPr>
          <p:cNvPr id="258" name="Google Shape;258;p22"/>
          <p:cNvSpPr txBox="1"/>
          <p:nvPr/>
        </p:nvSpPr>
        <p:spPr>
          <a:xfrm>
            <a:off x="4017325" y="1158950"/>
            <a:ext cx="12582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aggregation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(optional, HE APs only)</a:t>
            </a:r>
            <a:endParaRPr/>
          </a:p>
        </p:txBody>
      </p:sp>
      <p:cxnSp>
        <p:nvCxnSpPr>
          <p:cNvPr id="259" name="Google Shape;259;p22"/>
          <p:cNvCxnSpPr/>
          <p:nvPr/>
        </p:nvCxnSpPr>
        <p:spPr>
          <a:xfrm rot="10800000" flipH="1">
            <a:off x="3455575" y="2073275"/>
            <a:ext cx="2126400" cy="2062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260" name="Google Shape;260;p22"/>
          <p:cNvSpPr txBox="1">
            <a:spLocks noGrp="1"/>
          </p:cNvSpPr>
          <p:nvPr>
            <p:ph type="body" idx="2"/>
          </p:nvPr>
        </p:nvSpPr>
        <p:spPr>
          <a:xfrm>
            <a:off x="4495355" y="2827705"/>
            <a:ext cx="4549500" cy="264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 dirty="0"/>
              <a:t>In case of DL OFDMA</a:t>
            </a: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dirty="0"/>
              <a:t>(AID, TID) pair for each receiver</a:t>
            </a: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dirty="0"/>
              <a:t>TX vector including per station </a:t>
            </a:r>
            <a:r>
              <a:rPr lang="en-US" dirty="0" err="1"/>
              <a:t>infos</a:t>
            </a:r>
            <a:r>
              <a:rPr lang="en-US" dirty="0"/>
              <a:t> (RU, MCS, NSS)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dirty="0"/>
              <a:t>Trigger Frame payload (for MU acknowledgment only)</a:t>
            </a:r>
          </a:p>
          <a:p>
            <a:pPr lvl="0"/>
            <a:r>
              <a:rPr lang="en-US" dirty="0"/>
              <a:t>In case of UL OFDMA</a:t>
            </a:r>
          </a:p>
          <a:p>
            <a:pPr lvl="1">
              <a:spcBef>
                <a:spcPts val="0"/>
              </a:spcBef>
            </a:pPr>
            <a:r>
              <a:rPr lang="en-US" dirty="0"/>
              <a:t>Trigger Frame payload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3"/>
          <p:cNvSpPr txBox="1">
            <a:spLocks noGrp="1"/>
          </p:cNvSpPr>
          <p:nvPr>
            <p:ph type="body" idx="1"/>
          </p:nvPr>
        </p:nvSpPr>
        <p:spPr>
          <a:xfrm>
            <a:off x="671757" y="379827"/>
            <a:ext cx="8184600" cy="561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Multi-user support in ns-3</a:t>
            </a:r>
            <a:endParaRPr/>
          </a:p>
        </p:txBody>
      </p:sp>
      <p:sp>
        <p:nvSpPr>
          <p:cNvPr id="267" name="Google Shape;267;p23"/>
          <p:cNvSpPr/>
          <p:nvPr/>
        </p:nvSpPr>
        <p:spPr>
          <a:xfrm>
            <a:off x="552900" y="2445500"/>
            <a:ext cx="808200" cy="8826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QosTxop</a:t>
            </a:r>
            <a:endParaRPr/>
          </a:p>
        </p:txBody>
      </p:sp>
      <p:sp>
        <p:nvSpPr>
          <p:cNvPr id="268" name="Google Shape;268;p23"/>
          <p:cNvSpPr/>
          <p:nvPr/>
        </p:nvSpPr>
        <p:spPr>
          <a:xfrm>
            <a:off x="1391100" y="2445500"/>
            <a:ext cx="808200" cy="8826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QosTxop</a:t>
            </a:r>
            <a:endParaRPr/>
          </a:p>
        </p:txBody>
      </p:sp>
      <p:sp>
        <p:nvSpPr>
          <p:cNvPr id="269" name="Google Shape;269;p23"/>
          <p:cNvSpPr/>
          <p:nvPr/>
        </p:nvSpPr>
        <p:spPr>
          <a:xfrm>
            <a:off x="2229300" y="2445500"/>
            <a:ext cx="808200" cy="8826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QosTxop</a:t>
            </a:r>
            <a:endParaRPr/>
          </a:p>
        </p:txBody>
      </p:sp>
      <p:sp>
        <p:nvSpPr>
          <p:cNvPr id="270" name="Google Shape;270;p23"/>
          <p:cNvSpPr/>
          <p:nvPr/>
        </p:nvSpPr>
        <p:spPr>
          <a:xfrm>
            <a:off x="3067500" y="2445500"/>
            <a:ext cx="808200" cy="8826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BK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QosTxop</a:t>
            </a:r>
            <a:endParaRPr/>
          </a:p>
        </p:txBody>
      </p:sp>
      <p:sp>
        <p:nvSpPr>
          <p:cNvPr id="271" name="Google Shape;271;p23"/>
          <p:cNvSpPr/>
          <p:nvPr/>
        </p:nvSpPr>
        <p:spPr>
          <a:xfrm>
            <a:off x="552900" y="1388375"/>
            <a:ext cx="3322800" cy="3510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WifiMac</a:t>
            </a:r>
            <a:endParaRPr/>
          </a:p>
        </p:txBody>
      </p:sp>
      <p:sp>
        <p:nvSpPr>
          <p:cNvPr id="272" name="Google Shape;272;p23"/>
          <p:cNvSpPr/>
          <p:nvPr/>
        </p:nvSpPr>
        <p:spPr>
          <a:xfrm>
            <a:off x="552900" y="4131575"/>
            <a:ext cx="3322800" cy="3510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MacLow</a:t>
            </a:r>
            <a:endParaRPr/>
          </a:p>
        </p:txBody>
      </p:sp>
      <p:sp>
        <p:nvSpPr>
          <p:cNvPr id="273" name="Google Shape;273;p23"/>
          <p:cNvSpPr/>
          <p:nvPr/>
        </p:nvSpPr>
        <p:spPr>
          <a:xfrm>
            <a:off x="552900" y="5350775"/>
            <a:ext cx="3322800" cy="3510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WifiPhy</a:t>
            </a:r>
            <a:endParaRPr/>
          </a:p>
        </p:txBody>
      </p:sp>
      <p:cxnSp>
        <p:nvCxnSpPr>
          <p:cNvPr id="274" name="Google Shape;274;p23"/>
          <p:cNvCxnSpPr>
            <a:stCxn id="271" idx="2"/>
            <a:endCxn id="268" idx="0"/>
          </p:cNvCxnSpPr>
          <p:nvPr/>
        </p:nvCxnSpPr>
        <p:spPr>
          <a:xfrm flipH="1">
            <a:off x="1795200" y="1739375"/>
            <a:ext cx="419100" cy="70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5" name="Google Shape;275;p23"/>
          <p:cNvCxnSpPr>
            <a:stCxn id="268" idx="2"/>
            <a:endCxn id="272" idx="0"/>
          </p:cNvCxnSpPr>
          <p:nvPr/>
        </p:nvCxnSpPr>
        <p:spPr>
          <a:xfrm>
            <a:off x="1795200" y="3328100"/>
            <a:ext cx="419100" cy="80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6" name="Google Shape;276;p23"/>
          <p:cNvCxnSpPr>
            <a:stCxn id="272" idx="2"/>
            <a:endCxn id="273" idx="0"/>
          </p:cNvCxnSpPr>
          <p:nvPr/>
        </p:nvCxnSpPr>
        <p:spPr>
          <a:xfrm>
            <a:off x="2214300" y="4482575"/>
            <a:ext cx="0" cy="86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7" name="Google Shape;277;p23"/>
          <p:cNvSpPr/>
          <p:nvPr/>
        </p:nvSpPr>
        <p:spPr>
          <a:xfrm>
            <a:off x="5351725" y="1069475"/>
            <a:ext cx="1414200" cy="9888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OFDMA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Manager</a:t>
            </a:r>
            <a:endParaRPr/>
          </a:p>
        </p:txBody>
      </p:sp>
      <p:cxnSp>
        <p:nvCxnSpPr>
          <p:cNvPr id="278" name="Google Shape;278;p23"/>
          <p:cNvCxnSpPr>
            <a:stCxn id="271" idx="3"/>
            <a:endCxn id="277" idx="1"/>
          </p:cNvCxnSpPr>
          <p:nvPr/>
        </p:nvCxnSpPr>
        <p:spPr>
          <a:xfrm>
            <a:off x="3875700" y="1563875"/>
            <a:ext cx="1476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stealth" w="med" len="med"/>
            <a:tailEnd type="stealth" w="med" len="med"/>
          </a:ln>
        </p:spPr>
      </p:cxnSp>
      <p:sp>
        <p:nvSpPr>
          <p:cNvPr id="279" name="Google Shape;279;p23"/>
          <p:cNvSpPr txBox="1"/>
          <p:nvPr/>
        </p:nvSpPr>
        <p:spPr>
          <a:xfrm>
            <a:off x="4017325" y="1158950"/>
            <a:ext cx="12582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aggregation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(optional, HE APs only)</a:t>
            </a:r>
            <a:endParaRPr/>
          </a:p>
        </p:txBody>
      </p:sp>
      <p:cxnSp>
        <p:nvCxnSpPr>
          <p:cNvPr id="280" name="Google Shape;280;p23"/>
          <p:cNvCxnSpPr/>
          <p:nvPr/>
        </p:nvCxnSpPr>
        <p:spPr>
          <a:xfrm rot="10800000" flipH="1">
            <a:off x="3455575" y="2073275"/>
            <a:ext cx="2126400" cy="2062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281" name="Google Shape;281;p23"/>
          <p:cNvSpPr txBox="1">
            <a:spLocks noGrp="1"/>
          </p:cNvSpPr>
          <p:nvPr>
            <p:ph type="body" idx="2"/>
          </p:nvPr>
        </p:nvSpPr>
        <p:spPr>
          <a:xfrm>
            <a:off x="4306175" y="2611125"/>
            <a:ext cx="4699500" cy="319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u="sng" dirty="0" err="1"/>
              <a:t>MacLow</a:t>
            </a:r>
            <a:endParaRPr u="sng" dirty="0"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 dirty="0"/>
              <a:t>prepares a PSDU for each (AID, TID) pair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dirty="0"/>
              <a:t>including TF if 3rd ack seq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 dirty="0"/>
              <a:t>enqueues BARs (1st ack seq) or a MU-BAR (2nd ack seq)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 dirty="0"/>
              <a:t>passes a set of PSDUs down to the PHY layer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4"/>
          <p:cNvSpPr txBox="1">
            <a:spLocks noGrp="1"/>
          </p:cNvSpPr>
          <p:nvPr>
            <p:ph type="body" idx="1"/>
          </p:nvPr>
        </p:nvSpPr>
        <p:spPr>
          <a:xfrm>
            <a:off x="671757" y="379827"/>
            <a:ext cx="8184600" cy="561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OFDMA Manager</a:t>
            </a:r>
            <a:endParaRPr/>
          </a:p>
        </p:txBody>
      </p:sp>
      <p:sp>
        <p:nvSpPr>
          <p:cNvPr id="288" name="Google Shape;288;p24"/>
          <p:cNvSpPr txBox="1">
            <a:spLocks noGrp="1"/>
          </p:cNvSpPr>
          <p:nvPr>
            <p:ph type="body" idx="2"/>
          </p:nvPr>
        </p:nvSpPr>
        <p:spPr>
          <a:xfrm>
            <a:off x="659305" y="1354069"/>
            <a:ext cx="8196300" cy="445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 dirty="0" err="1"/>
              <a:t>OfdmaManager</a:t>
            </a:r>
            <a:r>
              <a:rPr lang="en-US" dirty="0"/>
              <a:t> is an abstract base class</a:t>
            </a:r>
            <a:endParaRPr dirty="0"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 dirty="0"/>
              <a:t>The only concrete subclass so far is </a:t>
            </a:r>
            <a:r>
              <a:rPr lang="en-US" dirty="0" err="1"/>
              <a:t>RrOfdmaManager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dirty="0"/>
              <a:t>Return DL-OFDMA if the AP has frames to send to at least one STA</a:t>
            </a: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dirty="0"/>
              <a:t>Return UL-OFDMA if an appropriate attribute is true and DL-OFDMA was previously returned</a:t>
            </a:r>
          </a:p>
          <a:p>
            <a:pPr lvl="2" indent="-355600">
              <a:spcBef>
                <a:spcPts val="0"/>
              </a:spcBef>
              <a:buSzPts val="2000"/>
              <a:buChar char="–"/>
            </a:pPr>
            <a:r>
              <a:rPr lang="en-US" dirty="0"/>
              <a:t>Thus alternating DL OFDMA and UL OFDMA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dirty="0"/>
              <a:t>The maximum number of STAs that can be granted an RU is configurable through an attribute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dirty="0"/>
              <a:t>STAs are granted equal sized RUs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dirty="0"/>
              <a:t>STAs are served in a round robin fashion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dirty="0"/>
              <a:t>The MCS selected for a STA is the one used to transmit a SU frame to that STA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5"/>
          <p:cNvSpPr txBox="1">
            <a:spLocks noGrp="1"/>
          </p:cNvSpPr>
          <p:nvPr>
            <p:ph type="body" idx="1"/>
          </p:nvPr>
        </p:nvSpPr>
        <p:spPr>
          <a:xfrm>
            <a:off x="671757" y="379827"/>
            <a:ext cx="8184600" cy="561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ns-3 support for 11ax OFDMA at MAC layer</a:t>
            </a:r>
            <a:endParaRPr/>
          </a:p>
        </p:txBody>
      </p:sp>
      <p:sp>
        <p:nvSpPr>
          <p:cNvPr id="295" name="Google Shape;295;p25"/>
          <p:cNvSpPr txBox="1">
            <a:spLocks noGrp="1"/>
          </p:cNvSpPr>
          <p:nvPr>
            <p:ph type="body" idx="2"/>
          </p:nvPr>
        </p:nvSpPr>
        <p:spPr>
          <a:xfrm>
            <a:off x="659305" y="1354069"/>
            <a:ext cx="8196300" cy="445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 dirty="0"/>
              <a:t>Completed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dirty="0"/>
              <a:t>DL OFDMA with all ack sequences</a:t>
            </a:r>
            <a:endParaRPr dirty="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dirty="0"/>
              <a:t>Block Acks are not sent as UL MU</a:t>
            </a:r>
            <a:endParaRPr dirty="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dirty="0"/>
              <a:t>Improve handling of failure cases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UL OFDMA with Multi-STA Block Ack</a:t>
            </a:r>
            <a:endParaRPr dirty="0"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 dirty="0"/>
              <a:t>Next steps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dirty="0"/>
              <a:t>MU-RTS Trigger Frame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dirty="0"/>
              <a:t>MU EDCA Parameter set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dirty="0"/>
              <a:t>UORA (UL OFDMA-based Random Access)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6"/>
          <p:cNvSpPr txBox="1">
            <a:spLocks noGrp="1"/>
          </p:cNvSpPr>
          <p:nvPr>
            <p:ph type="body" idx="1"/>
          </p:nvPr>
        </p:nvSpPr>
        <p:spPr>
          <a:xfrm>
            <a:off x="671757" y="379827"/>
            <a:ext cx="8184600" cy="561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PHY changes to support OFDMA</a:t>
            </a:r>
            <a:endParaRPr/>
          </a:p>
        </p:txBody>
      </p:sp>
      <p:sp>
        <p:nvSpPr>
          <p:cNvPr id="302" name="Google Shape;302;p26"/>
          <p:cNvSpPr txBox="1">
            <a:spLocks noGrp="1"/>
          </p:cNvSpPr>
          <p:nvPr>
            <p:ph type="body" idx="2"/>
          </p:nvPr>
        </p:nvSpPr>
        <p:spPr>
          <a:xfrm>
            <a:off x="671075" y="1354075"/>
            <a:ext cx="8184600" cy="445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-US" sz="2200"/>
              <a:t>Current ns-3 implementation is not designed for OFDMA:</a:t>
            </a:r>
            <a:endParaRPr sz="2200"/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PHY-MAC interface: packet + TXVECTOR </a:t>
            </a:r>
            <a:br>
              <a:rPr lang="en-US" sz="1600"/>
            </a:br>
            <a:r>
              <a:rPr lang="en-US" sz="1600"/>
              <a:t>⇒ but… MU-PPDU contains multiple packets!</a:t>
            </a:r>
            <a:endParaRPr sz="1600"/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Multiple RX events for each MPDU in A-MPDU</a:t>
            </a:r>
            <a:br>
              <a:rPr lang="en-US" sz="1600"/>
            </a:br>
            <a:r>
              <a:rPr lang="en-US" sz="1600"/>
              <a:t>⇒ but … different A-MPDU size per user in MU-PPDU!</a:t>
            </a:r>
            <a:endParaRPr sz="1600"/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and lot more ...</a:t>
            </a:r>
            <a:endParaRPr sz="1600"/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303" name="Google Shape;30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8338" y="3150650"/>
            <a:ext cx="4427325" cy="265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671757" y="379827"/>
            <a:ext cx="81846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800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2"/>
          </p:nvPr>
        </p:nvSpPr>
        <p:spPr>
          <a:xfrm>
            <a:off x="659305" y="1354069"/>
            <a:ext cx="7608932" cy="4455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1"/>
              <a:t>11ax OFDMA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/>
              <a:t>MAC: current status and next steps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/>
              <a:t>PHY: current status and next steps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SzPts val="2400"/>
              <a:buChar char="&gt;"/>
            </a:pPr>
            <a:r>
              <a:rPr lang="en-US" b="1"/>
              <a:t>11ax OBSS-PD based spatial reuse</a:t>
            </a:r>
            <a:endParaRPr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7"/>
          <p:cNvSpPr txBox="1">
            <a:spLocks noGrp="1"/>
          </p:cNvSpPr>
          <p:nvPr>
            <p:ph type="body" idx="1"/>
          </p:nvPr>
        </p:nvSpPr>
        <p:spPr>
          <a:xfrm>
            <a:off x="671757" y="379827"/>
            <a:ext cx="8184600" cy="561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PHY changes to support OFDMA (cont.)</a:t>
            </a:r>
            <a:endParaRPr/>
          </a:p>
        </p:txBody>
      </p:sp>
      <p:sp>
        <p:nvSpPr>
          <p:cNvPr id="310" name="Google Shape;310;p27"/>
          <p:cNvSpPr txBox="1">
            <a:spLocks noGrp="1"/>
          </p:cNvSpPr>
          <p:nvPr>
            <p:ph type="body" idx="2"/>
          </p:nvPr>
        </p:nvSpPr>
        <p:spPr>
          <a:xfrm>
            <a:off x="671075" y="1354075"/>
            <a:ext cx="8184600" cy="445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&gt;"/>
            </a:pPr>
            <a:r>
              <a:rPr lang="en-US" sz="1800"/>
              <a:t>MAC/PHY interface extensions</a:t>
            </a:r>
            <a:endParaRPr sz="1800"/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-US" sz="1400"/>
              <a:t>packet -&gt; map of PSDUs (SU: single PSDU)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-US" sz="1400"/>
              <a:t>A-MPDU simplified: single RX event, MPDUs hold by WifiPsdu, ...</a:t>
            </a:r>
            <a:endParaRPr sz="140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/>
              <a:t>Transport PPDU instead of packet</a:t>
            </a:r>
            <a:endParaRPr sz="1800"/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-US" sz="1400" u="sng"/>
              <a:t>WifiPpdu</a:t>
            </a:r>
            <a:r>
              <a:rPr lang="en-US" sz="1400"/>
              <a:t>: holds map of PSDUs, PHY headers, modulation class, preamble, …</a:t>
            </a: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400"/>
          </a:p>
          <a:p>
            <a:pPr marL="4572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&gt;"/>
            </a:pPr>
            <a:r>
              <a:rPr lang="en-US" sz="1800"/>
              <a:t>PHY RX picks corresponding PSDU from MU PPDU</a:t>
            </a:r>
            <a:endParaRPr sz="1800"/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-US" sz="1400"/>
              <a:t>RUs information in MU PPDU;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-US" sz="1400"/>
              <a:t>PHY has knowledge of its STA_ID (from MAC, after association);</a:t>
            </a:r>
            <a:endParaRPr sz="1400"/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311" name="Google Shape;31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2788" y="2786900"/>
            <a:ext cx="4378425" cy="26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8"/>
          <p:cNvSpPr txBox="1">
            <a:spLocks noGrp="1"/>
          </p:cNvSpPr>
          <p:nvPr>
            <p:ph type="body" idx="1"/>
          </p:nvPr>
        </p:nvSpPr>
        <p:spPr>
          <a:xfrm>
            <a:off x="671757" y="379827"/>
            <a:ext cx="8184600" cy="561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PHY changes to support OFDMA (cont.)</a:t>
            </a:r>
            <a:endParaRPr/>
          </a:p>
        </p:txBody>
      </p:sp>
      <p:sp>
        <p:nvSpPr>
          <p:cNvPr id="318" name="Google Shape;318;p28"/>
          <p:cNvSpPr txBox="1">
            <a:spLocks noGrp="1"/>
          </p:cNvSpPr>
          <p:nvPr>
            <p:ph type="body" idx="2"/>
          </p:nvPr>
        </p:nvSpPr>
        <p:spPr>
          <a:xfrm>
            <a:off x="671075" y="1354075"/>
            <a:ext cx="8184600" cy="445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&gt;"/>
            </a:pPr>
            <a:r>
              <a:rPr lang="en-US" sz="1800"/>
              <a:t>InterferenceHelper initially designed for YANS:</a:t>
            </a:r>
            <a:endParaRPr sz="1800"/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-US" sz="1400"/>
              <a:t>No consideration of spectrum occupancy for incoming signals!</a:t>
            </a: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600"/>
          </a:p>
          <a:p>
            <a:pPr marL="4572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&gt;"/>
            </a:pPr>
            <a:r>
              <a:rPr lang="en-US" sz="1800"/>
              <a:t>Rework InterferenceHelper to handle SNR &amp; PER per RU</a:t>
            </a:r>
            <a:endParaRPr sz="1800"/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-US" sz="1400"/>
              <a:t>2 parts in MU PPDU: non-OFDMA &amp; OFDMA</a:t>
            </a:r>
            <a:endParaRPr sz="1400"/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-US" sz="1400"/>
              <a:t>PSDU reception: SNR calculated for the corresponding RU ⇒ PER of PSDU</a:t>
            </a:r>
            <a:endParaRPr sz="1400"/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-US" sz="1400"/>
              <a:t>InterferenceHelper will keep track of RX powers in all possible RUs </a:t>
            </a:r>
            <a:br>
              <a:rPr lang="en-US" sz="1400" b="1"/>
            </a:br>
            <a:r>
              <a:rPr lang="en-US" sz="1400"/>
              <a:t>⇒ 11ax only with Spectrum model!</a:t>
            </a:r>
            <a:endParaRPr sz="1400"/>
          </a:p>
        </p:txBody>
      </p:sp>
      <p:pic>
        <p:nvPicPr>
          <p:cNvPr id="319" name="Google Shape;31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6274" y="3329275"/>
            <a:ext cx="4131451" cy="337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9"/>
          <p:cNvSpPr txBox="1">
            <a:spLocks noGrp="1"/>
          </p:cNvSpPr>
          <p:nvPr>
            <p:ph type="body" idx="1"/>
          </p:nvPr>
        </p:nvSpPr>
        <p:spPr>
          <a:xfrm>
            <a:off x="671757" y="379827"/>
            <a:ext cx="8184600" cy="561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ns-3 support for 11ax OFDMA at PHY layer</a:t>
            </a:r>
            <a:endParaRPr/>
          </a:p>
        </p:txBody>
      </p:sp>
      <p:sp>
        <p:nvSpPr>
          <p:cNvPr id="326" name="Google Shape;326;p29"/>
          <p:cNvSpPr txBox="1">
            <a:spLocks noGrp="1"/>
          </p:cNvSpPr>
          <p:nvPr>
            <p:ph type="body" idx="2"/>
          </p:nvPr>
        </p:nvSpPr>
        <p:spPr>
          <a:xfrm>
            <a:off x="671075" y="1354075"/>
            <a:ext cx="8184600" cy="445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Main implementation steps:</a:t>
            </a:r>
            <a:endParaRPr sz="220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Some pre-OFDMA refactoring needed</a:t>
            </a:r>
            <a:endParaRPr sz="180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DL-OFDMA</a:t>
            </a:r>
            <a:endParaRPr sz="180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SNR &amp; PER calculation per RU (InterferenceHelper)</a:t>
            </a:r>
            <a:endParaRPr sz="180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UL-OFDMA</a:t>
            </a: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  <a:p>
            <a:pPr marL="457200" marR="0" lvl="0" indent="-368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Current status:</a:t>
            </a:r>
            <a:endParaRPr sz="220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Various reworks in existing PHY implementation done</a:t>
            </a:r>
            <a:endParaRPr sz="180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First 11ax DL-OFDMA simulation (MAC + PHY) successfully run :-)</a:t>
            </a:r>
            <a:endParaRPr sz="180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InterferenceHelper extension for OFDMA in progress</a:t>
            </a:r>
            <a:endParaRPr sz="180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UL-OFDMA PHY just started</a:t>
            </a:r>
            <a:endParaRPr sz="180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PCAP tracing to be extended for OFDMA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11ax OBSS-PD based spatial reuse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1"/>
          <p:cNvSpPr txBox="1">
            <a:spLocks noGrp="1"/>
          </p:cNvSpPr>
          <p:nvPr>
            <p:ph type="body" idx="1"/>
          </p:nvPr>
        </p:nvSpPr>
        <p:spPr>
          <a:xfrm>
            <a:off x="671757" y="379827"/>
            <a:ext cx="81846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800"/>
              <a:buNone/>
            </a:pPr>
            <a:r>
              <a:rPr lang="en-US"/>
              <a:t>11ax OBSS_PD Spatial Reuse</a:t>
            </a:r>
            <a:endParaRPr/>
          </a:p>
        </p:txBody>
      </p:sp>
      <p:sp>
        <p:nvSpPr>
          <p:cNvPr id="338" name="Google Shape;338;p31"/>
          <p:cNvSpPr txBox="1">
            <a:spLocks noGrp="1"/>
          </p:cNvSpPr>
          <p:nvPr>
            <p:ph type="body" idx="2"/>
          </p:nvPr>
        </p:nvSpPr>
        <p:spPr>
          <a:xfrm>
            <a:off x="659305" y="1354069"/>
            <a:ext cx="4021800" cy="44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1"/>
              <a:t>BSS coloring: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/>
              <a:t>BSS color = numerical identifier of the BSS.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/>
              <a:t>BSS color is transported in HE SIG-A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/>
              <a:t>11ax STA able to differentiate between BSSs using BSS color identifier.</a:t>
            </a:r>
            <a:endParaRPr/>
          </a:p>
        </p:txBody>
      </p:sp>
      <p:pic>
        <p:nvPicPr>
          <p:cNvPr id="339" name="Google Shape;339;p31"/>
          <p:cNvPicPr preferRelativeResize="0"/>
          <p:nvPr/>
        </p:nvPicPr>
        <p:blipFill rotWithShape="1">
          <a:blip r:embed="rId3">
            <a:alphaModFix/>
          </a:blip>
          <a:srcRect b="7655"/>
          <a:stretch/>
        </p:blipFill>
        <p:spPr>
          <a:xfrm>
            <a:off x="4792550" y="1807850"/>
            <a:ext cx="3598700" cy="324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2"/>
          <p:cNvSpPr txBox="1">
            <a:spLocks noGrp="1"/>
          </p:cNvSpPr>
          <p:nvPr>
            <p:ph type="body" idx="1"/>
          </p:nvPr>
        </p:nvSpPr>
        <p:spPr>
          <a:xfrm>
            <a:off x="671757" y="379827"/>
            <a:ext cx="81846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800"/>
              <a:buNone/>
            </a:pPr>
            <a:r>
              <a:rPr lang="en-US"/>
              <a:t>11ax OBSS_PD Spatial Reuse (cont.)</a:t>
            </a:r>
            <a:endParaRPr/>
          </a:p>
        </p:txBody>
      </p:sp>
      <p:sp>
        <p:nvSpPr>
          <p:cNvPr id="345" name="Google Shape;345;p32"/>
          <p:cNvSpPr txBox="1">
            <a:spLocks noGrp="1"/>
          </p:cNvSpPr>
          <p:nvPr>
            <p:ph type="body" idx="2"/>
          </p:nvPr>
        </p:nvSpPr>
        <p:spPr>
          <a:xfrm>
            <a:off x="659305" y="1354069"/>
            <a:ext cx="8196300" cy="44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200" b="1"/>
              <a:t>Spatial reuse</a:t>
            </a:r>
            <a:r>
              <a:rPr lang="en-US" sz="2200"/>
              <a:t>:</a:t>
            </a:r>
            <a:br>
              <a:rPr lang="en-US"/>
            </a:br>
            <a:r>
              <a:rPr lang="en-US" sz="1800"/>
              <a:t>Ignore transmissions from an OBSS and therefore transmit at the same time.</a:t>
            </a:r>
            <a:br>
              <a:rPr lang="en-US"/>
            </a:br>
            <a:endParaRPr sz="1000"/>
          </a:p>
          <a:p>
            <a:pPr marL="742950" lvl="1" indent="-3111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–"/>
            </a:pPr>
            <a:r>
              <a:rPr lang="en-US" u="sng"/>
              <a:t>Legacy case</a:t>
            </a:r>
            <a:r>
              <a:rPr lang="en-US"/>
              <a:t>: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br>
              <a:rPr lang="en-US"/>
            </a:br>
            <a:endParaRPr sz="1000"/>
          </a:p>
          <a:p>
            <a:pPr marL="742950" lvl="1" indent="-3111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–"/>
            </a:pPr>
            <a:r>
              <a:rPr lang="en-US" u="sng"/>
              <a:t>11ax case</a:t>
            </a:r>
            <a:r>
              <a:rPr lang="en-US"/>
              <a:t>:</a:t>
            </a:r>
            <a:endParaRPr/>
          </a:p>
        </p:txBody>
      </p:sp>
      <p:pic>
        <p:nvPicPr>
          <p:cNvPr id="346" name="Google Shape;346;p32"/>
          <p:cNvPicPr preferRelativeResize="0"/>
          <p:nvPr/>
        </p:nvPicPr>
        <p:blipFill rotWithShape="1">
          <a:blip r:embed="rId3">
            <a:alphaModFix/>
          </a:blip>
          <a:srcRect b="59361"/>
          <a:stretch/>
        </p:blipFill>
        <p:spPr>
          <a:xfrm>
            <a:off x="564196" y="2951067"/>
            <a:ext cx="8399785" cy="838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2"/>
          <p:cNvPicPr preferRelativeResize="0"/>
          <p:nvPr/>
        </p:nvPicPr>
        <p:blipFill rotWithShape="1">
          <a:blip r:embed="rId3">
            <a:alphaModFix/>
          </a:blip>
          <a:srcRect t="46504" b="16226"/>
          <a:stretch/>
        </p:blipFill>
        <p:spPr>
          <a:xfrm>
            <a:off x="564196" y="4424670"/>
            <a:ext cx="8399785" cy="769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3"/>
          <p:cNvSpPr txBox="1">
            <a:spLocks noGrp="1"/>
          </p:cNvSpPr>
          <p:nvPr>
            <p:ph type="body" idx="1"/>
          </p:nvPr>
        </p:nvSpPr>
        <p:spPr>
          <a:xfrm>
            <a:off x="671757" y="379827"/>
            <a:ext cx="81846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800"/>
              <a:buNone/>
            </a:pPr>
            <a:r>
              <a:rPr lang="en-US"/>
              <a:t>11ax OBSS_PD Spatial Reuse (cont.)</a:t>
            </a:r>
            <a:endParaRPr/>
          </a:p>
        </p:txBody>
      </p:sp>
      <p:sp>
        <p:nvSpPr>
          <p:cNvPr id="353" name="Google Shape;353;p33"/>
          <p:cNvSpPr txBox="1">
            <a:spLocks noGrp="1"/>
          </p:cNvSpPr>
          <p:nvPr>
            <p:ph type="body" idx="2"/>
          </p:nvPr>
        </p:nvSpPr>
        <p:spPr>
          <a:xfrm>
            <a:off x="659305" y="1354069"/>
            <a:ext cx="8196300" cy="44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1"/>
              <a:t>OBSS_PD algorithm</a:t>
            </a:r>
            <a:r>
              <a:rPr lang="en-US"/>
              <a:t>: </a:t>
            </a:r>
            <a:endParaRPr/>
          </a:p>
          <a:p>
            <a:pPr marL="742950" lvl="1" indent="-27305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–"/>
            </a:pPr>
            <a:r>
              <a:rPr lang="en-US" sz="1800"/>
              <a:t>select appropriate threshold (between CCA-SD/PD and CCA-ED);</a:t>
            </a:r>
            <a:endParaRPr sz="1800"/>
          </a:p>
          <a:p>
            <a:pPr marL="742950" lvl="1" indent="-27305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–"/>
            </a:pPr>
            <a:r>
              <a:rPr lang="en-US" sz="1800"/>
              <a:t>reset PHY to CCA-IDLE if OBSS below the OBSS_PD threshold.</a:t>
            </a:r>
            <a:endParaRPr sz="1800"/>
          </a:p>
        </p:txBody>
      </p:sp>
      <p:pic>
        <p:nvPicPr>
          <p:cNvPr id="354" name="Google Shape;35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3511" y="2681175"/>
            <a:ext cx="5487876" cy="32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4"/>
          <p:cNvSpPr txBox="1">
            <a:spLocks noGrp="1"/>
          </p:cNvSpPr>
          <p:nvPr>
            <p:ph type="body" idx="1"/>
          </p:nvPr>
        </p:nvSpPr>
        <p:spPr>
          <a:xfrm>
            <a:off x="671757" y="379827"/>
            <a:ext cx="81846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800"/>
              <a:buNone/>
            </a:pPr>
            <a:r>
              <a:rPr lang="en-US"/>
              <a:t>11ax OBSS_PD Spatial Reuse (cont.)</a:t>
            </a:r>
            <a:endParaRPr/>
          </a:p>
        </p:txBody>
      </p:sp>
      <p:sp>
        <p:nvSpPr>
          <p:cNvPr id="360" name="Google Shape;360;p34"/>
          <p:cNvSpPr txBox="1">
            <a:spLocks noGrp="1"/>
          </p:cNvSpPr>
          <p:nvPr>
            <p:ph type="body" idx="2"/>
          </p:nvPr>
        </p:nvSpPr>
        <p:spPr>
          <a:xfrm>
            <a:off x="659305" y="1354069"/>
            <a:ext cx="8196300" cy="44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200" b="1"/>
              <a:t>TX power restriction</a:t>
            </a:r>
            <a:r>
              <a:rPr lang="en-US" sz="2200"/>
              <a:t>:</a:t>
            </a:r>
            <a:br>
              <a:rPr lang="en-US"/>
            </a:br>
            <a:r>
              <a:rPr lang="en-US" sz="1800"/>
              <a:t>If STA ignored inter-BSS PPDU, it shall start an OBSS_PD SR transmit power restriction period.</a:t>
            </a:r>
            <a:endParaRPr sz="1800"/>
          </a:p>
        </p:txBody>
      </p:sp>
      <p:pic>
        <p:nvPicPr>
          <p:cNvPr id="361" name="Google Shape;361;p34" descr="page14image4684376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6936" y="2745825"/>
            <a:ext cx="5750124" cy="286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5"/>
          <p:cNvSpPr txBox="1">
            <a:spLocks noGrp="1"/>
          </p:cNvSpPr>
          <p:nvPr>
            <p:ph type="body" idx="1"/>
          </p:nvPr>
        </p:nvSpPr>
        <p:spPr>
          <a:xfrm>
            <a:off x="671757" y="379827"/>
            <a:ext cx="8184600" cy="561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ns-3 changes to support OBSS_PD based SR</a:t>
            </a:r>
            <a:endParaRPr/>
          </a:p>
        </p:txBody>
      </p:sp>
      <p:sp>
        <p:nvSpPr>
          <p:cNvPr id="368" name="Google Shape;368;p35"/>
          <p:cNvSpPr txBox="1">
            <a:spLocks noGrp="1"/>
          </p:cNvSpPr>
          <p:nvPr>
            <p:ph type="body" idx="2"/>
          </p:nvPr>
        </p:nvSpPr>
        <p:spPr>
          <a:xfrm>
            <a:off x="671075" y="1354075"/>
            <a:ext cx="8184600" cy="445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/>
              <a:t>Missing proper CCA-SD/PD and CCA-ED thresholds in ns-3: </a:t>
            </a:r>
            <a:br>
              <a:rPr lang="en-US" sz="1800"/>
            </a:br>
            <a:r>
              <a:rPr lang="en-US" sz="1800"/>
              <a:t>rework PHY thresholds &amp; add preamble detection model</a:t>
            </a: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/>
          </a:p>
          <a:p>
            <a:pPr marL="4572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/>
              <a:t>BSS color info in HE PHY header: </a:t>
            </a:r>
            <a:br>
              <a:rPr lang="en-US" sz="1800"/>
            </a:br>
            <a:r>
              <a:rPr lang="en-US" sz="1800"/>
              <a:t>add &amp; transport PHY headers between TX and RX PHYs</a:t>
            </a: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/>
          </a:p>
          <a:p>
            <a:pPr marL="4572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/>
              <a:t>Handle HE-SIG-A: additional reception stage</a:t>
            </a: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/>
          </a:p>
          <a:p>
            <a:pPr marL="4572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/>
              <a:t>Implement OBSS_PD SR algorithm (based on constant threshold)</a:t>
            </a: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 b="1"/>
              <a:t>⇒ will be available in ns-3.30!</a:t>
            </a:r>
            <a:endParaRPr sz="1800" b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6"/>
          <p:cNvSpPr txBox="1">
            <a:spLocks noGrp="1"/>
          </p:cNvSpPr>
          <p:nvPr>
            <p:ph type="body" idx="1"/>
          </p:nvPr>
        </p:nvSpPr>
        <p:spPr>
          <a:xfrm>
            <a:off x="671757" y="379827"/>
            <a:ext cx="8184600" cy="561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PHY CCA thresholds</a:t>
            </a:r>
            <a:endParaRPr/>
          </a:p>
        </p:txBody>
      </p:sp>
      <p:sp>
        <p:nvSpPr>
          <p:cNvPr id="375" name="Google Shape;375;p36"/>
          <p:cNvSpPr txBox="1">
            <a:spLocks noGrp="1"/>
          </p:cNvSpPr>
          <p:nvPr>
            <p:ph type="body" idx="2"/>
          </p:nvPr>
        </p:nvSpPr>
        <p:spPr>
          <a:xfrm>
            <a:off x="671075" y="1354075"/>
            <a:ext cx="8184600" cy="445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-US" sz="1800"/>
              <a:t>RX sensitivity: (Default: -101 dBm)</a:t>
            </a:r>
            <a:endParaRPr sz="180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–"/>
            </a:pPr>
            <a:r>
              <a:rPr lang="en-US" sz="1400"/>
              <a:t>Filter out all signals with received power lower than this threshold (simulation speed)</a:t>
            </a: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400"/>
          </a:p>
          <a:p>
            <a:pPr marL="4572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-US" sz="1800"/>
              <a:t>CCA preamble detection (PD) threshold:</a:t>
            </a:r>
            <a:endParaRPr sz="1800"/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–"/>
            </a:pPr>
            <a:r>
              <a:rPr lang="en-US" sz="1400"/>
              <a:t>Modelled by the preamble detection model</a:t>
            </a:r>
            <a:endParaRPr sz="1400"/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-US" sz="1400"/>
              <a:t>Default CCA-PD: pass if RSSI &gt;= -82 dBm threshold &amp; SNR &gt;= 4dB</a:t>
            </a: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400"/>
          </a:p>
          <a:p>
            <a:pPr marL="4572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-US" sz="1800"/>
              <a:t>CCA Energy Detection (ED) threshold: (Default: -62 dBm)</a:t>
            </a:r>
            <a:endParaRPr sz="1800"/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–"/>
            </a:pPr>
            <a:r>
              <a:rPr lang="en-US" sz="1400"/>
              <a:t>If the total energy (i.e. sum of all signals tracked by InterferenceHelper) is above this threshold, PHY state is declared as CCA_BUSY.</a:t>
            </a:r>
            <a:endParaRPr sz="1400"/>
          </a:p>
        </p:txBody>
      </p:sp>
      <p:pic>
        <p:nvPicPr>
          <p:cNvPr id="376" name="Google Shape;37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7775" y="4542938"/>
            <a:ext cx="6448425" cy="10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11ax OFDMA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7"/>
          <p:cNvSpPr txBox="1">
            <a:spLocks noGrp="1"/>
          </p:cNvSpPr>
          <p:nvPr>
            <p:ph type="body" idx="1"/>
          </p:nvPr>
        </p:nvSpPr>
        <p:spPr>
          <a:xfrm>
            <a:off x="671757" y="379827"/>
            <a:ext cx="8184600" cy="561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11ax PPDU reception</a:t>
            </a:r>
            <a:endParaRPr/>
          </a:p>
        </p:txBody>
      </p:sp>
      <p:sp>
        <p:nvSpPr>
          <p:cNvPr id="383" name="Google Shape;383;p37"/>
          <p:cNvSpPr txBox="1">
            <a:spLocks noGrp="1"/>
          </p:cNvSpPr>
          <p:nvPr>
            <p:ph type="body" idx="2"/>
          </p:nvPr>
        </p:nvSpPr>
        <p:spPr>
          <a:xfrm>
            <a:off x="671075" y="1354075"/>
            <a:ext cx="8184600" cy="445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Char char="&gt;"/>
            </a:pPr>
            <a:r>
              <a:rPr lang="en-US" sz="1800" u="sng"/>
              <a:t>Multi-stage reception model</a:t>
            </a:r>
            <a:r>
              <a:rPr lang="en-US" sz="1800"/>
              <a:t>:</a:t>
            </a:r>
            <a:endParaRPr sz="18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600"/>
          </a:p>
          <a:p>
            <a:pPr marL="914400" lvl="1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–"/>
            </a:pPr>
            <a:r>
              <a:rPr lang="en-US" sz="1400"/>
              <a:t>CCA-SD is run 4 μs after a reception event</a:t>
            </a:r>
            <a:br>
              <a:rPr lang="en-US" sz="1400"/>
            </a:br>
            <a:r>
              <a:rPr lang="en-US" sz="1400"/>
              <a:t>⇒ If the preamble is successfully detected: IDLE -&gt; RX.</a:t>
            </a:r>
            <a:endParaRPr sz="1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600"/>
          </a:p>
          <a:p>
            <a:pPr marL="914400" lvl="1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–"/>
            </a:pPr>
            <a:r>
              <a:rPr lang="en-US" sz="1400"/>
              <a:t>After L-SIG, PHY checks if L-SIG is successfully received. </a:t>
            </a:r>
            <a:br>
              <a:rPr lang="en-US" sz="1400"/>
            </a:br>
            <a:r>
              <a:rPr lang="en-US" sz="1400"/>
              <a:t>⇒ If L-SIG fails: RX -&gt; IDLE (or CCA_BUSY if energy above CCA-ED).</a:t>
            </a:r>
            <a:endParaRPr sz="1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600"/>
          </a:p>
          <a:p>
            <a:pPr marL="914400" lvl="1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–"/>
            </a:pPr>
            <a:r>
              <a:rPr lang="en-US" sz="1400" b="1"/>
              <a:t>11ax signals have additional stage before payload RX starts:</a:t>
            </a:r>
            <a:endParaRPr sz="1400" b="1"/>
          </a:p>
          <a:p>
            <a:pPr marL="91440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400" b="1"/>
              <a:t>⇒ checks if HE-SIG-A is successfully received and read BSS color.</a:t>
            </a:r>
            <a:endParaRPr sz="1400" b="1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600" b="1"/>
          </a:p>
          <a:p>
            <a:pPr marL="914400" lvl="1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–"/>
            </a:pPr>
            <a:r>
              <a:rPr lang="en-US" sz="1400"/>
              <a:t>After PPDU duration, PHY checks if payload is successfully received</a:t>
            </a:r>
            <a:br>
              <a:rPr lang="en-US" sz="1400"/>
            </a:br>
            <a:r>
              <a:rPr lang="en-US" sz="1400"/>
              <a:t>⇒ packet is either forwarded up or dropped.</a:t>
            </a:r>
            <a:endParaRPr sz="1400"/>
          </a:p>
        </p:txBody>
      </p:sp>
      <p:pic>
        <p:nvPicPr>
          <p:cNvPr id="384" name="Google Shape;384;p37" descr="page5image6008896"/>
          <p:cNvPicPr preferRelativeResize="0"/>
          <p:nvPr/>
        </p:nvPicPr>
        <p:blipFill rotWithShape="1">
          <a:blip r:embed="rId3">
            <a:alphaModFix/>
          </a:blip>
          <a:srcRect t="71810" b="2877"/>
          <a:stretch/>
        </p:blipFill>
        <p:spPr>
          <a:xfrm>
            <a:off x="1820374" y="4510928"/>
            <a:ext cx="5503268" cy="1299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8"/>
          <p:cNvSpPr txBox="1">
            <a:spLocks noGrp="1"/>
          </p:cNvSpPr>
          <p:nvPr>
            <p:ph type="body" idx="1"/>
          </p:nvPr>
        </p:nvSpPr>
        <p:spPr>
          <a:xfrm>
            <a:off x="671757" y="379827"/>
            <a:ext cx="81846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800"/>
              <a:buNone/>
            </a:pPr>
            <a:r>
              <a:rPr lang="en-US"/>
              <a:t>OBSS_PD spatial reuse algorithm</a:t>
            </a:r>
            <a:endParaRPr/>
          </a:p>
        </p:txBody>
      </p:sp>
      <p:sp>
        <p:nvSpPr>
          <p:cNvPr id="390" name="Google Shape;390;p38"/>
          <p:cNvSpPr txBox="1">
            <a:spLocks noGrp="1"/>
          </p:cNvSpPr>
          <p:nvPr>
            <p:ph type="body" idx="2"/>
          </p:nvPr>
        </p:nvSpPr>
        <p:spPr>
          <a:xfrm>
            <a:off x="659305" y="1354069"/>
            <a:ext cx="8196300" cy="44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1"/>
              <a:t>ObssPdAlgorithm:</a:t>
            </a:r>
            <a:endParaRPr b="1"/>
          </a:p>
          <a:p>
            <a:pPr marL="742950" lvl="1" indent="-27305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Base class, can be subclassed to support custom implementations.</a:t>
            </a:r>
            <a:endParaRPr sz="1800"/>
          </a:p>
          <a:p>
            <a:pPr marL="742950" lvl="1" indent="-27305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Inform PHY that it shall be reset to IDLE and determine whether power restrictions shall be applied.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1"/>
              <a:t>ConstantObssPdAlgorithm</a:t>
            </a:r>
            <a:r>
              <a:rPr lang="en-US"/>
              <a:t>:</a:t>
            </a:r>
            <a:endParaRPr sz="2200"/>
          </a:p>
          <a:p>
            <a:pPr marL="742950" lvl="1" indent="-27305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OBSS_PD threshold is constant (attribute);</a:t>
            </a:r>
            <a:endParaRPr sz="1800"/>
          </a:p>
          <a:p>
            <a:pPr marL="742950" lvl="1" indent="-2730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1800"/>
              <a:buChar char="–"/>
            </a:pPr>
            <a:r>
              <a:rPr lang="en-US" sz="1800"/>
              <a:t>OBSS_PD algorithm is triggered once HE-SIG is received (callback);</a:t>
            </a:r>
            <a:endParaRPr sz="1800"/>
          </a:p>
          <a:p>
            <a:pPr marL="742950" lvl="1" indent="-2730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1800"/>
              <a:buChar char="–"/>
            </a:pPr>
            <a:r>
              <a:rPr lang="en-US" sz="1800"/>
              <a:t>If this is an OBSS frame (by looking at BSS color):</a:t>
            </a:r>
            <a:br>
              <a:rPr lang="en-US" sz="1800"/>
            </a:br>
            <a:r>
              <a:rPr lang="en-US" sz="1800"/>
              <a:t>⇒ request to reset PHY to IDLE if RSSI &lt; OBSS_PD</a:t>
            </a:r>
            <a:endParaRPr sz="1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9"/>
          <p:cNvSpPr txBox="1">
            <a:spLocks noGrp="1"/>
          </p:cNvSpPr>
          <p:nvPr>
            <p:ph type="body" idx="1"/>
          </p:nvPr>
        </p:nvSpPr>
        <p:spPr>
          <a:xfrm>
            <a:off x="671757" y="379827"/>
            <a:ext cx="81846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800"/>
              <a:buNone/>
            </a:pPr>
            <a:r>
              <a:rPr lang="en-US"/>
              <a:t>OBSS_PD spatial reuse simulations</a:t>
            </a:r>
            <a:endParaRPr/>
          </a:p>
        </p:txBody>
      </p:sp>
      <p:sp>
        <p:nvSpPr>
          <p:cNvPr id="396" name="Google Shape;396;p39"/>
          <p:cNvSpPr txBox="1">
            <a:spLocks noGrp="1"/>
          </p:cNvSpPr>
          <p:nvPr>
            <p:ph type="body" idx="2"/>
          </p:nvPr>
        </p:nvSpPr>
        <p:spPr>
          <a:xfrm>
            <a:off x="659305" y="1354069"/>
            <a:ext cx="8196300" cy="44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-US" sz="1800" b="1"/>
              <a:t>Throughput vs offered load vs OBSS_PD threshold</a:t>
            </a:r>
            <a:endParaRPr sz="1800" b="1"/>
          </a:p>
          <a:p>
            <a:pPr marL="742950" marR="0" lvl="1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-US" sz="1400"/>
              <a:t>OBSS_PD threshold: [-82; -62] dBm</a:t>
            </a:r>
            <a:endParaRPr sz="1400"/>
          </a:p>
          <a:p>
            <a:pPr marL="742950" lvl="1" indent="-247650" algn="l" rtl="0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-US" sz="1400"/>
              <a:t>Dense 11ax scenario: 7 APs working on same channel, with 5-40 stations per BSS (OBSS_PD = -72 dBm)</a:t>
            </a: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</a:endParaRPr>
          </a:p>
        </p:txBody>
      </p:sp>
      <p:pic>
        <p:nvPicPr>
          <p:cNvPr id="397" name="Google Shape;39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6675" y="2457100"/>
            <a:ext cx="3771975" cy="323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9"/>
          <p:cNvPicPr preferRelativeResize="0"/>
          <p:nvPr/>
        </p:nvPicPr>
        <p:blipFill rotWithShape="1">
          <a:blip r:embed="rId4">
            <a:alphaModFix/>
          </a:blip>
          <a:srcRect t="18399" r="38916" b="4872"/>
          <a:stretch/>
        </p:blipFill>
        <p:spPr>
          <a:xfrm>
            <a:off x="1173525" y="2492102"/>
            <a:ext cx="3094475" cy="2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0"/>
          <p:cNvSpPr txBox="1">
            <a:spLocks noGrp="1"/>
          </p:cNvSpPr>
          <p:nvPr>
            <p:ph type="body" idx="1"/>
          </p:nvPr>
        </p:nvSpPr>
        <p:spPr>
          <a:xfrm>
            <a:off x="671757" y="379827"/>
            <a:ext cx="8184600" cy="561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Code repository</a:t>
            </a:r>
            <a:endParaRPr/>
          </a:p>
        </p:txBody>
      </p:sp>
      <p:sp>
        <p:nvSpPr>
          <p:cNvPr id="405" name="Google Shape;405;p40"/>
          <p:cNvSpPr txBox="1">
            <a:spLocks noGrp="1"/>
          </p:cNvSpPr>
          <p:nvPr>
            <p:ph type="body" idx="2"/>
          </p:nvPr>
        </p:nvSpPr>
        <p:spPr>
          <a:xfrm>
            <a:off x="659305" y="1354069"/>
            <a:ext cx="8196300" cy="445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Char char="&gt;"/>
            </a:pP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https://gitlab.com/stavallo/ns-3-dev</a:t>
            </a:r>
            <a:endParaRPr sz="18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800"/>
          </a:p>
          <a:p>
            <a:pPr marL="9144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Char char="&gt;"/>
            </a:pPr>
            <a:r>
              <a:rPr lang="en-US" sz="1800"/>
              <a:t>wifi-next: “stable” branch</a:t>
            </a:r>
            <a:endParaRPr sz="1800"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/>
              <a:t>wifi-phy-next and wifi-mac-next: for reviewed stuff</a:t>
            </a:r>
            <a:endParaRPr sz="1800"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/>
              <a:t>wifi-staging: dangerous!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671757" y="379827"/>
            <a:ext cx="8184600" cy="561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OFDMA</a:t>
            </a:r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2"/>
          </p:nvPr>
        </p:nvSpPr>
        <p:spPr>
          <a:xfrm>
            <a:off x="659305" y="1354069"/>
            <a:ext cx="8196300" cy="445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OFDMA is a multiple access technique based on OFDM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Multiple simultaneous transmissions over distinct sets of OFDM subcarriers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OFDM subcarriers can be grouped into sets of predefined size named </a:t>
            </a:r>
            <a:r>
              <a:rPr lang="en-US" b="1"/>
              <a:t>Resource Units</a:t>
            </a:r>
            <a:r>
              <a:rPr lang="en-US"/>
              <a:t> (RUs)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26-tone RU (≅2 MHz)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52-tone RU (≅4 MHz)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106-tone RU (≅8 MHz)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242-tone RU (≅20 MHz)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484-tone RU (≅40 MHz)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996-tone RU (≅80 MHz)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2x996-tone RU (≅160 MHz)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body" idx="1"/>
          </p:nvPr>
        </p:nvSpPr>
        <p:spPr>
          <a:xfrm>
            <a:off x="671757" y="379827"/>
            <a:ext cx="8184600" cy="561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RU Allocation over 20 MHz</a:t>
            </a:r>
            <a:endParaRPr/>
          </a:p>
        </p:txBody>
      </p:sp>
      <p:pic>
        <p:nvPicPr>
          <p:cNvPr id="76" name="Google Shape;7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1322427"/>
            <a:ext cx="5295900" cy="4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671757" y="379827"/>
            <a:ext cx="8184600" cy="561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OFDMA MAC</a:t>
            </a:r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2"/>
          </p:nvPr>
        </p:nvSpPr>
        <p:spPr>
          <a:xfrm>
            <a:off x="659305" y="1354069"/>
            <a:ext cx="8196300" cy="445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802.11ax APs are allowed to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transmit simultaneously to multiple STAs (DL MU)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schedule transmissions from multiple STAs (UL MU)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… by using OFDMA, MU-MIMO or both</a:t>
            </a:r>
            <a:endParaRPr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An UL MU transmission is preceded by a Trigger Frame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sent by the AP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providing STAs with infos about UL transmission</a:t>
            </a:r>
            <a:endParaRPr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/>
              <a:t>RU, MCS, TX power, ...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671757" y="379827"/>
            <a:ext cx="8184600" cy="561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Acknowledgment of DL MU PPDUs</a:t>
            </a:r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2"/>
          </p:nvPr>
        </p:nvSpPr>
        <p:spPr>
          <a:xfrm>
            <a:off x="659305" y="1354069"/>
            <a:ext cx="8196300" cy="445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After a DL MU transmission, how can we handle acknowledgment from multiple stations?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1st solution (already in 802.11ac)</a:t>
            </a:r>
            <a:endParaRPr/>
          </a:p>
        </p:txBody>
      </p:sp>
      <p:grpSp>
        <p:nvGrpSpPr>
          <p:cNvPr id="91" name="Google Shape;91;p15"/>
          <p:cNvGrpSpPr/>
          <p:nvPr/>
        </p:nvGrpSpPr>
        <p:grpSpPr>
          <a:xfrm>
            <a:off x="822775" y="2892675"/>
            <a:ext cx="7519775" cy="2598475"/>
            <a:chOff x="822775" y="2892675"/>
            <a:chExt cx="7519775" cy="2598475"/>
          </a:xfrm>
        </p:grpSpPr>
        <p:cxnSp>
          <p:nvCxnSpPr>
            <p:cNvPr id="92" name="Google Shape;92;p15"/>
            <p:cNvCxnSpPr/>
            <p:nvPr/>
          </p:nvCxnSpPr>
          <p:spPr>
            <a:xfrm rot="10800000" flipH="1">
              <a:off x="1465650" y="3516000"/>
              <a:ext cx="6876900" cy="99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3" name="Google Shape;93;p15"/>
            <p:cNvSpPr/>
            <p:nvPr/>
          </p:nvSpPr>
          <p:spPr>
            <a:xfrm>
              <a:off x="1611775" y="3223950"/>
              <a:ext cx="1314900" cy="2826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HE MU PPDU</a:t>
              </a:r>
              <a:endParaRPr/>
            </a:p>
          </p:txBody>
        </p:sp>
        <p:cxnSp>
          <p:nvCxnSpPr>
            <p:cNvPr id="94" name="Google Shape;94;p15"/>
            <p:cNvCxnSpPr/>
            <p:nvPr/>
          </p:nvCxnSpPr>
          <p:spPr>
            <a:xfrm rot="10800000" flipH="1">
              <a:off x="1465650" y="4125600"/>
              <a:ext cx="6876900" cy="99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15"/>
            <p:cNvCxnSpPr/>
            <p:nvPr/>
          </p:nvCxnSpPr>
          <p:spPr>
            <a:xfrm rot="10800000" flipH="1">
              <a:off x="1465650" y="4735200"/>
              <a:ext cx="6876900" cy="99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6" name="Google Shape;96;p15"/>
            <p:cNvSpPr txBox="1"/>
            <p:nvPr/>
          </p:nvSpPr>
          <p:spPr>
            <a:xfrm>
              <a:off x="822775" y="3253150"/>
              <a:ext cx="6429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/>
                <a:t>AP</a:t>
              </a:r>
              <a:endParaRPr dirty="0"/>
            </a:p>
          </p:txBody>
        </p:sp>
        <p:sp>
          <p:nvSpPr>
            <p:cNvPr id="97" name="Google Shape;97;p15"/>
            <p:cNvSpPr txBox="1"/>
            <p:nvPr/>
          </p:nvSpPr>
          <p:spPr>
            <a:xfrm>
              <a:off x="822775" y="3862750"/>
              <a:ext cx="6429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STA1</a:t>
              </a:r>
              <a:endParaRPr/>
            </a:p>
          </p:txBody>
        </p:sp>
        <p:sp>
          <p:nvSpPr>
            <p:cNvPr id="98" name="Google Shape;98;p15"/>
            <p:cNvSpPr txBox="1"/>
            <p:nvPr/>
          </p:nvSpPr>
          <p:spPr>
            <a:xfrm>
              <a:off x="822775" y="4472350"/>
              <a:ext cx="6429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STA2</a:t>
              </a:r>
              <a:endParaRPr/>
            </a:p>
          </p:txBody>
        </p:sp>
        <p:cxnSp>
          <p:nvCxnSpPr>
            <p:cNvPr id="99" name="Google Shape;99;p15"/>
            <p:cNvCxnSpPr/>
            <p:nvPr/>
          </p:nvCxnSpPr>
          <p:spPr>
            <a:xfrm rot="10800000" flipH="1">
              <a:off x="1465650" y="5344800"/>
              <a:ext cx="6876900" cy="99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0" name="Google Shape;100;p15"/>
            <p:cNvSpPr txBox="1"/>
            <p:nvPr/>
          </p:nvSpPr>
          <p:spPr>
            <a:xfrm>
              <a:off x="822775" y="5081950"/>
              <a:ext cx="6429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STA3</a:t>
              </a:r>
              <a:endParaRPr/>
            </a:p>
          </p:txBody>
        </p:sp>
        <p:cxnSp>
          <p:nvCxnSpPr>
            <p:cNvPr id="101" name="Google Shape;101;p15"/>
            <p:cNvCxnSpPr/>
            <p:nvPr/>
          </p:nvCxnSpPr>
          <p:spPr>
            <a:xfrm>
              <a:off x="3189750" y="3136275"/>
              <a:ext cx="0" cy="10227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102" name="Google Shape;102;p15"/>
            <p:cNvSpPr/>
            <p:nvPr/>
          </p:nvSpPr>
          <p:spPr>
            <a:xfrm>
              <a:off x="3189750" y="3852900"/>
              <a:ext cx="769500" cy="2826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BA/Ack</a:t>
              </a:r>
              <a:endParaRPr/>
            </a:p>
          </p:txBody>
        </p:sp>
        <p:sp>
          <p:nvSpPr>
            <p:cNvPr id="103" name="Google Shape;103;p15"/>
            <p:cNvSpPr txBox="1"/>
            <p:nvPr/>
          </p:nvSpPr>
          <p:spPr>
            <a:xfrm>
              <a:off x="2860300" y="2892750"/>
              <a:ext cx="564900" cy="3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/>
                <a:t>SIFS</a:t>
              </a:r>
              <a:endParaRPr sz="1000"/>
            </a:p>
          </p:txBody>
        </p:sp>
        <p:cxnSp>
          <p:nvCxnSpPr>
            <p:cNvPr id="104" name="Google Shape;104;p15"/>
            <p:cNvCxnSpPr/>
            <p:nvPr/>
          </p:nvCxnSpPr>
          <p:spPr>
            <a:xfrm>
              <a:off x="3959250" y="3112800"/>
              <a:ext cx="0" cy="10227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105" name="Google Shape;105;p15"/>
            <p:cNvSpPr/>
            <p:nvPr/>
          </p:nvSpPr>
          <p:spPr>
            <a:xfrm>
              <a:off x="4189600" y="3243300"/>
              <a:ext cx="564900" cy="2826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BAR</a:t>
              </a:r>
              <a:endParaRPr/>
            </a:p>
          </p:txBody>
        </p:sp>
        <p:sp>
          <p:nvSpPr>
            <p:cNvPr id="106" name="Google Shape;106;p15"/>
            <p:cNvSpPr txBox="1"/>
            <p:nvPr/>
          </p:nvSpPr>
          <p:spPr>
            <a:xfrm>
              <a:off x="3887650" y="2892900"/>
              <a:ext cx="564900" cy="3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/>
                <a:t>SIFS</a:t>
              </a:r>
              <a:endParaRPr sz="1000"/>
            </a:p>
          </p:txBody>
        </p:sp>
        <p:cxnSp>
          <p:nvCxnSpPr>
            <p:cNvPr id="107" name="Google Shape;107;p15"/>
            <p:cNvCxnSpPr/>
            <p:nvPr/>
          </p:nvCxnSpPr>
          <p:spPr>
            <a:xfrm>
              <a:off x="4968825" y="3112800"/>
              <a:ext cx="22800" cy="16308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108" name="Google Shape;108;p15"/>
            <p:cNvSpPr/>
            <p:nvPr/>
          </p:nvSpPr>
          <p:spPr>
            <a:xfrm>
              <a:off x="4991625" y="4462500"/>
              <a:ext cx="769500" cy="2826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BA/Ack</a:t>
              </a:r>
              <a:endParaRPr/>
            </a:p>
          </p:txBody>
        </p:sp>
        <p:cxnSp>
          <p:nvCxnSpPr>
            <p:cNvPr id="109" name="Google Shape;109;p15"/>
            <p:cNvCxnSpPr/>
            <p:nvPr/>
          </p:nvCxnSpPr>
          <p:spPr>
            <a:xfrm>
              <a:off x="5754350" y="3104400"/>
              <a:ext cx="22800" cy="16308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110" name="Google Shape;110;p15"/>
            <p:cNvSpPr txBox="1"/>
            <p:nvPr/>
          </p:nvSpPr>
          <p:spPr>
            <a:xfrm>
              <a:off x="4645700" y="2892675"/>
              <a:ext cx="564900" cy="3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/>
                <a:t>SIFS</a:t>
              </a:r>
              <a:endParaRPr sz="1000"/>
            </a:p>
          </p:txBody>
        </p:sp>
        <p:sp>
          <p:nvSpPr>
            <p:cNvPr id="111" name="Google Shape;111;p15"/>
            <p:cNvSpPr txBox="1"/>
            <p:nvPr/>
          </p:nvSpPr>
          <p:spPr>
            <a:xfrm>
              <a:off x="5673050" y="2892825"/>
              <a:ext cx="564900" cy="3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/>
                <a:t>SIFS</a:t>
              </a:r>
              <a:endParaRPr sz="1000"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6237950" y="3243525"/>
              <a:ext cx="564900" cy="2826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BAR</a:t>
              </a:r>
              <a:endParaRPr/>
            </a:p>
          </p:txBody>
        </p:sp>
        <p:cxnSp>
          <p:nvCxnSpPr>
            <p:cNvPr id="113" name="Google Shape;113;p15"/>
            <p:cNvCxnSpPr/>
            <p:nvPr/>
          </p:nvCxnSpPr>
          <p:spPr>
            <a:xfrm>
              <a:off x="7017175" y="3113025"/>
              <a:ext cx="10500" cy="22734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114" name="Google Shape;114;p15"/>
            <p:cNvSpPr/>
            <p:nvPr/>
          </p:nvSpPr>
          <p:spPr>
            <a:xfrm>
              <a:off x="7056900" y="5081950"/>
              <a:ext cx="769500" cy="2826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BA/Ack</a:t>
              </a:r>
              <a:endParaRPr/>
            </a:p>
          </p:txBody>
        </p:sp>
        <p:cxnSp>
          <p:nvCxnSpPr>
            <p:cNvPr id="115" name="Google Shape;115;p15"/>
            <p:cNvCxnSpPr/>
            <p:nvPr/>
          </p:nvCxnSpPr>
          <p:spPr>
            <a:xfrm>
              <a:off x="7802700" y="3104625"/>
              <a:ext cx="23700" cy="22329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116" name="Google Shape;116;p15"/>
            <p:cNvSpPr txBox="1"/>
            <p:nvPr/>
          </p:nvSpPr>
          <p:spPr>
            <a:xfrm>
              <a:off x="6694050" y="2892900"/>
              <a:ext cx="564900" cy="3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/>
                <a:t>SIFS</a:t>
              </a:r>
              <a:endParaRPr sz="1000"/>
            </a:p>
          </p:txBody>
        </p:sp>
        <p:sp>
          <p:nvSpPr>
            <p:cNvPr id="117" name="Google Shape;117;p15"/>
            <p:cNvSpPr txBox="1"/>
            <p:nvPr/>
          </p:nvSpPr>
          <p:spPr>
            <a:xfrm>
              <a:off x="7721400" y="2893050"/>
              <a:ext cx="564900" cy="3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/>
                <a:t>SIFS</a:t>
              </a:r>
              <a:endParaRPr sz="1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671757" y="379827"/>
            <a:ext cx="8184600" cy="561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Acknowledgment of DL MU PPDUs (cont.)</a:t>
            </a:r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2"/>
          </p:nvPr>
        </p:nvSpPr>
        <p:spPr>
          <a:xfrm>
            <a:off x="659305" y="1354069"/>
            <a:ext cx="8196300" cy="445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But… UL MU is now possible</a:t>
            </a:r>
            <a:endParaRPr/>
          </a:p>
        </p:txBody>
      </p:sp>
      <p:cxnSp>
        <p:nvCxnSpPr>
          <p:cNvPr id="125" name="Google Shape;125;p16"/>
          <p:cNvCxnSpPr/>
          <p:nvPr/>
        </p:nvCxnSpPr>
        <p:spPr>
          <a:xfrm rot="10800000" flipH="1">
            <a:off x="1237050" y="4582800"/>
            <a:ext cx="6876900" cy="9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Google Shape;126;p16"/>
          <p:cNvCxnSpPr/>
          <p:nvPr/>
        </p:nvCxnSpPr>
        <p:spPr>
          <a:xfrm>
            <a:off x="4987200" y="3095075"/>
            <a:ext cx="9900" cy="1500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5893075" y="3095075"/>
            <a:ext cx="5100" cy="150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28" name="Google Shape;128;p16"/>
          <p:cNvSpPr txBox="1"/>
          <p:nvPr/>
        </p:nvSpPr>
        <p:spPr>
          <a:xfrm>
            <a:off x="4569500" y="2816475"/>
            <a:ext cx="5649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SIFS</a:t>
            </a:r>
            <a:endParaRPr sz="1000"/>
          </a:p>
        </p:txBody>
      </p:sp>
      <p:sp>
        <p:nvSpPr>
          <p:cNvPr id="129" name="Google Shape;129;p16"/>
          <p:cNvSpPr txBox="1"/>
          <p:nvPr/>
        </p:nvSpPr>
        <p:spPr>
          <a:xfrm>
            <a:off x="5825450" y="2816625"/>
            <a:ext cx="5649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SIFS</a:t>
            </a:r>
            <a:endParaRPr sz="1000"/>
          </a:p>
        </p:txBody>
      </p:sp>
      <p:sp>
        <p:nvSpPr>
          <p:cNvPr id="130" name="Google Shape;130;p16"/>
          <p:cNvSpPr/>
          <p:nvPr/>
        </p:nvSpPr>
        <p:spPr>
          <a:xfrm>
            <a:off x="6178975" y="5470084"/>
            <a:ext cx="769500" cy="282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BlockAck</a:t>
            </a:r>
            <a:endParaRPr/>
          </a:p>
        </p:txBody>
      </p:sp>
      <p:sp>
        <p:nvSpPr>
          <p:cNvPr id="131" name="Google Shape;131;p16"/>
          <p:cNvSpPr/>
          <p:nvPr/>
        </p:nvSpPr>
        <p:spPr>
          <a:xfrm>
            <a:off x="2465625" y="4292925"/>
            <a:ext cx="2268300" cy="282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A-MPDU n</a:t>
            </a:r>
            <a:endParaRPr/>
          </a:p>
        </p:txBody>
      </p:sp>
      <p:sp>
        <p:nvSpPr>
          <p:cNvPr id="132" name="Google Shape;132;p16"/>
          <p:cNvSpPr/>
          <p:nvPr/>
        </p:nvSpPr>
        <p:spPr>
          <a:xfrm>
            <a:off x="4992510" y="3423305"/>
            <a:ext cx="911100" cy="11523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MU-BAR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Trigger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Frame</a:t>
            </a:r>
            <a:endParaRPr/>
          </a:p>
        </p:txBody>
      </p:sp>
      <p:cxnSp>
        <p:nvCxnSpPr>
          <p:cNvPr id="133" name="Google Shape;133;p16"/>
          <p:cNvCxnSpPr/>
          <p:nvPr/>
        </p:nvCxnSpPr>
        <p:spPr>
          <a:xfrm>
            <a:off x="4704725" y="3075600"/>
            <a:ext cx="26700" cy="1519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16"/>
          <p:cNvCxnSpPr/>
          <p:nvPr/>
        </p:nvCxnSpPr>
        <p:spPr>
          <a:xfrm flipH="1">
            <a:off x="6170450" y="3095075"/>
            <a:ext cx="5100" cy="1518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35" name="Google Shape;135;p16"/>
          <p:cNvSpPr/>
          <p:nvPr/>
        </p:nvSpPr>
        <p:spPr>
          <a:xfrm>
            <a:off x="2465625" y="4003050"/>
            <a:ext cx="2268300" cy="282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...</a:t>
            </a:r>
            <a:endParaRPr/>
          </a:p>
        </p:txBody>
      </p:sp>
      <p:sp>
        <p:nvSpPr>
          <p:cNvPr id="136" name="Google Shape;136;p16"/>
          <p:cNvSpPr/>
          <p:nvPr/>
        </p:nvSpPr>
        <p:spPr>
          <a:xfrm>
            <a:off x="2465625" y="3713175"/>
            <a:ext cx="2268300" cy="282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A-MPDU 2</a:t>
            </a:r>
            <a:endParaRPr/>
          </a:p>
        </p:txBody>
      </p:sp>
      <p:sp>
        <p:nvSpPr>
          <p:cNvPr id="137" name="Google Shape;137;p16"/>
          <p:cNvSpPr/>
          <p:nvPr/>
        </p:nvSpPr>
        <p:spPr>
          <a:xfrm>
            <a:off x="2465625" y="3423300"/>
            <a:ext cx="2268300" cy="282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A-MPDU 1</a:t>
            </a:r>
            <a:endParaRPr/>
          </a:p>
        </p:txBody>
      </p:sp>
      <p:sp>
        <p:nvSpPr>
          <p:cNvPr id="138" name="Google Shape;138;p16"/>
          <p:cNvSpPr/>
          <p:nvPr/>
        </p:nvSpPr>
        <p:spPr>
          <a:xfrm>
            <a:off x="6178975" y="5180209"/>
            <a:ext cx="769500" cy="282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BlockAck</a:t>
            </a:r>
            <a:endParaRPr/>
          </a:p>
        </p:txBody>
      </p:sp>
      <p:sp>
        <p:nvSpPr>
          <p:cNvPr id="139" name="Google Shape;139;p16"/>
          <p:cNvSpPr/>
          <p:nvPr/>
        </p:nvSpPr>
        <p:spPr>
          <a:xfrm>
            <a:off x="6178975" y="4897609"/>
            <a:ext cx="769500" cy="282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BlockAck</a:t>
            </a:r>
            <a:endParaRPr/>
          </a:p>
        </p:txBody>
      </p:sp>
      <p:sp>
        <p:nvSpPr>
          <p:cNvPr id="140" name="Google Shape;140;p16"/>
          <p:cNvSpPr/>
          <p:nvPr/>
        </p:nvSpPr>
        <p:spPr>
          <a:xfrm>
            <a:off x="6178975" y="4607734"/>
            <a:ext cx="769500" cy="282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BlockAck</a:t>
            </a:r>
            <a:endParaRPr sz="1100"/>
          </a:p>
        </p:txBody>
      </p:sp>
      <p:sp>
        <p:nvSpPr>
          <p:cNvPr id="141" name="Google Shape;141;p16"/>
          <p:cNvSpPr txBox="1"/>
          <p:nvPr/>
        </p:nvSpPr>
        <p:spPr>
          <a:xfrm>
            <a:off x="2793192" y="2922986"/>
            <a:ext cx="13077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DL MU PPDU</a:t>
            </a:r>
            <a:endParaRPr dirty="0"/>
          </a:p>
        </p:txBody>
      </p:sp>
      <p:sp>
        <p:nvSpPr>
          <p:cNvPr id="143" name="Google Shape;143;p16"/>
          <p:cNvSpPr txBox="1"/>
          <p:nvPr/>
        </p:nvSpPr>
        <p:spPr>
          <a:xfrm>
            <a:off x="6262255" y="2922986"/>
            <a:ext cx="14355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 TB PPDU</a:t>
            </a:r>
            <a:endParaRPr dirty="0"/>
          </a:p>
        </p:txBody>
      </p:sp>
      <p:sp>
        <p:nvSpPr>
          <p:cNvPr id="23" name="Google Shape;96;p15">
            <a:extLst>
              <a:ext uri="{FF2B5EF4-FFF2-40B4-BE49-F238E27FC236}">
                <a16:creationId xmlns:a16="http://schemas.microsoft.com/office/drawing/2014/main" id="{21F38296-EA61-DB46-9275-711B4E784586}"/>
              </a:ext>
            </a:extLst>
          </p:cNvPr>
          <p:cNvSpPr txBox="1"/>
          <p:nvPr/>
        </p:nvSpPr>
        <p:spPr>
          <a:xfrm>
            <a:off x="759714" y="4083469"/>
            <a:ext cx="642900" cy="4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AP</a:t>
            </a:r>
            <a:endParaRPr dirty="0"/>
          </a:p>
        </p:txBody>
      </p:sp>
      <p:sp>
        <p:nvSpPr>
          <p:cNvPr id="24" name="Google Shape;97;p15">
            <a:extLst>
              <a:ext uri="{FF2B5EF4-FFF2-40B4-BE49-F238E27FC236}">
                <a16:creationId xmlns:a16="http://schemas.microsoft.com/office/drawing/2014/main" id="{9042321C-5D0D-CB4A-9B6F-FD2906CE6366}"/>
              </a:ext>
            </a:extLst>
          </p:cNvPr>
          <p:cNvSpPr txBox="1"/>
          <p:nvPr/>
        </p:nvSpPr>
        <p:spPr>
          <a:xfrm>
            <a:off x="759714" y="4693069"/>
            <a:ext cx="642900" cy="4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STAs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"/>
          <p:cNvSpPr txBox="1">
            <a:spLocks noGrp="1"/>
          </p:cNvSpPr>
          <p:nvPr>
            <p:ph type="body" idx="1"/>
          </p:nvPr>
        </p:nvSpPr>
        <p:spPr>
          <a:xfrm>
            <a:off x="671757" y="379827"/>
            <a:ext cx="8184600" cy="561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Acknowledgment of DL MU PPDUs (cont.)</a:t>
            </a:r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body" idx="2"/>
          </p:nvPr>
        </p:nvSpPr>
        <p:spPr>
          <a:xfrm>
            <a:off x="659305" y="1354069"/>
            <a:ext cx="8196300" cy="445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Yet another possibility</a:t>
            </a:r>
            <a:endParaRPr/>
          </a:p>
        </p:txBody>
      </p:sp>
      <p:cxnSp>
        <p:nvCxnSpPr>
          <p:cNvPr id="151" name="Google Shape;151;p17"/>
          <p:cNvCxnSpPr/>
          <p:nvPr/>
        </p:nvCxnSpPr>
        <p:spPr>
          <a:xfrm rot="10800000" flipH="1">
            <a:off x="1237050" y="4354200"/>
            <a:ext cx="6876900" cy="9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" name="Google Shape;152;p17"/>
          <p:cNvCxnSpPr/>
          <p:nvPr/>
        </p:nvCxnSpPr>
        <p:spPr>
          <a:xfrm>
            <a:off x="5893075" y="2866475"/>
            <a:ext cx="5100" cy="150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53" name="Google Shape;153;p17"/>
          <p:cNvSpPr txBox="1"/>
          <p:nvPr/>
        </p:nvSpPr>
        <p:spPr>
          <a:xfrm>
            <a:off x="5825450" y="2588025"/>
            <a:ext cx="5649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SIFS</a:t>
            </a:r>
            <a:endParaRPr sz="1000"/>
          </a:p>
        </p:txBody>
      </p:sp>
      <p:sp>
        <p:nvSpPr>
          <p:cNvPr id="154" name="Google Shape;154;p17"/>
          <p:cNvSpPr/>
          <p:nvPr/>
        </p:nvSpPr>
        <p:spPr>
          <a:xfrm>
            <a:off x="6178975" y="5230968"/>
            <a:ext cx="769500" cy="282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BlockAck</a:t>
            </a:r>
            <a:endParaRPr/>
          </a:p>
        </p:txBody>
      </p:sp>
      <p:sp>
        <p:nvSpPr>
          <p:cNvPr id="155" name="Google Shape;155;p17"/>
          <p:cNvSpPr/>
          <p:nvPr/>
        </p:nvSpPr>
        <p:spPr>
          <a:xfrm>
            <a:off x="2465625" y="4064325"/>
            <a:ext cx="3427500" cy="282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A-MPDU n with MU-BAR Trigger Frame</a:t>
            </a:r>
            <a:endParaRPr/>
          </a:p>
        </p:txBody>
      </p:sp>
      <p:cxnSp>
        <p:nvCxnSpPr>
          <p:cNvPr id="156" name="Google Shape;156;p17"/>
          <p:cNvCxnSpPr/>
          <p:nvPr/>
        </p:nvCxnSpPr>
        <p:spPr>
          <a:xfrm flipH="1">
            <a:off x="6170450" y="2866475"/>
            <a:ext cx="5100" cy="1518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57" name="Google Shape;157;p17"/>
          <p:cNvSpPr/>
          <p:nvPr/>
        </p:nvSpPr>
        <p:spPr>
          <a:xfrm>
            <a:off x="2465625" y="3774450"/>
            <a:ext cx="3427500" cy="282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...</a:t>
            </a:r>
            <a:endParaRPr/>
          </a:p>
        </p:txBody>
      </p:sp>
      <p:sp>
        <p:nvSpPr>
          <p:cNvPr id="158" name="Google Shape;158;p17"/>
          <p:cNvSpPr/>
          <p:nvPr/>
        </p:nvSpPr>
        <p:spPr>
          <a:xfrm>
            <a:off x="2465625" y="3484575"/>
            <a:ext cx="3427500" cy="282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A-MPDU 2 with MU-BAR Trigger Frame</a:t>
            </a:r>
            <a:endParaRPr/>
          </a:p>
        </p:txBody>
      </p:sp>
      <p:sp>
        <p:nvSpPr>
          <p:cNvPr id="159" name="Google Shape;159;p17"/>
          <p:cNvSpPr/>
          <p:nvPr/>
        </p:nvSpPr>
        <p:spPr>
          <a:xfrm>
            <a:off x="2465625" y="3194700"/>
            <a:ext cx="3427500" cy="282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A-MPDU 1 with MU-BAR Trigger Frame</a:t>
            </a:r>
            <a:endParaRPr/>
          </a:p>
        </p:txBody>
      </p:sp>
      <p:sp>
        <p:nvSpPr>
          <p:cNvPr id="160" name="Google Shape;160;p17"/>
          <p:cNvSpPr/>
          <p:nvPr/>
        </p:nvSpPr>
        <p:spPr>
          <a:xfrm>
            <a:off x="6178975" y="4941093"/>
            <a:ext cx="769500" cy="282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BlockAck</a:t>
            </a:r>
            <a:endParaRPr/>
          </a:p>
        </p:txBody>
      </p:sp>
      <p:sp>
        <p:nvSpPr>
          <p:cNvPr id="161" name="Google Shape;161;p17"/>
          <p:cNvSpPr/>
          <p:nvPr/>
        </p:nvSpPr>
        <p:spPr>
          <a:xfrm>
            <a:off x="6178975" y="4658493"/>
            <a:ext cx="769500" cy="282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BlockAck</a:t>
            </a:r>
            <a:endParaRPr/>
          </a:p>
        </p:txBody>
      </p:sp>
      <p:sp>
        <p:nvSpPr>
          <p:cNvPr id="162" name="Google Shape;162;p17"/>
          <p:cNvSpPr/>
          <p:nvPr/>
        </p:nvSpPr>
        <p:spPr>
          <a:xfrm>
            <a:off x="6178975" y="4368618"/>
            <a:ext cx="769500" cy="282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BlockAck</a:t>
            </a:r>
            <a:endParaRPr sz="1100"/>
          </a:p>
        </p:txBody>
      </p:sp>
      <p:sp>
        <p:nvSpPr>
          <p:cNvPr id="163" name="Google Shape;163;p17"/>
          <p:cNvSpPr txBox="1"/>
          <p:nvPr/>
        </p:nvSpPr>
        <p:spPr>
          <a:xfrm>
            <a:off x="3434325" y="2715412"/>
            <a:ext cx="13077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DL MU PPDU</a:t>
            </a:r>
            <a:endParaRPr dirty="0"/>
          </a:p>
        </p:txBody>
      </p:sp>
      <p:sp>
        <p:nvSpPr>
          <p:cNvPr id="164" name="Google Shape;164;p17"/>
          <p:cNvSpPr txBox="1"/>
          <p:nvPr/>
        </p:nvSpPr>
        <p:spPr>
          <a:xfrm>
            <a:off x="6371964" y="2715412"/>
            <a:ext cx="14355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 TB PPDU</a:t>
            </a:r>
            <a:endParaRPr dirty="0"/>
          </a:p>
        </p:txBody>
      </p:sp>
      <p:sp>
        <p:nvSpPr>
          <p:cNvPr id="18" name="Google Shape;96;p15">
            <a:extLst>
              <a:ext uri="{FF2B5EF4-FFF2-40B4-BE49-F238E27FC236}">
                <a16:creationId xmlns:a16="http://schemas.microsoft.com/office/drawing/2014/main" id="{7E065132-B828-F744-A0D0-19DE60FE47D3}"/>
              </a:ext>
            </a:extLst>
          </p:cNvPr>
          <p:cNvSpPr txBox="1"/>
          <p:nvPr/>
        </p:nvSpPr>
        <p:spPr>
          <a:xfrm>
            <a:off x="759714" y="3862753"/>
            <a:ext cx="642900" cy="4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AP</a:t>
            </a:r>
            <a:endParaRPr dirty="0"/>
          </a:p>
        </p:txBody>
      </p:sp>
      <p:sp>
        <p:nvSpPr>
          <p:cNvPr id="19" name="Google Shape;97;p15">
            <a:extLst>
              <a:ext uri="{FF2B5EF4-FFF2-40B4-BE49-F238E27FC236}">
                <a16:creationId xmlns:a16="http://schemas.microsoft.com/office/drawing/2014/main" id="{722D0933-BF55-4446-89C2-107F8D3EF2D6}"/>
              </a:ext>
            </a:extLst>
          </p:cNvPr>
          <p:cNvSpPr txBox="1"/>
          <p:nvPr/>
        </p:nvSpPr>
        <p:spPr>
          <a:xfrm>
            <a:off x="759714" y="4472353"/>
            <a:ext cx="642900" cy="4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STAs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1472</Words>
  <Application>Microsoft Macintosh PowerPoint</Application>
  <PresentationFormat>On-screen Show (4:3)</PresentationFormat>
  <Paragraphs>388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Encode Sans Black</vt:lpstr>
      <vt:lpstr>Calibri</vt:lpstr>
      <vt:lpstr>Arial</vt:lpstr>
      <vt:lpstr>Merriweather Sans</vt:lpstr>
      <vt:lpstr>Open Sans</vt:lpstr>
      <vt:lpstr>Open Sans Light</vt:lpstr>
      <vt:lpstr>Encode Sans</vt:lpstr>
      <vt:lpstr>1_Custom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STEFANO AVALLONE</cp:lastModifiedBy>
  <cp:revision>2</cp:revision>
  <dcterms:modified xsi:type="dcterms:W3CDTF">2019-10-06T17:16:07Z</dcterms:modified>
</cp:coreProperties>
</file>