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1" r:id="rId83"/>
    <p:sldId id="332" r:id="rId84"/>
    <p:sldId id="333" r:id="rId85"/>
    <p:sldId id="334" r:id="rId86"/>
    <p:sldId id="335" r:id="rId87"/>
    <p:sldId id="336" r:id="rId88"/>
    <p:sldId id="337" r:id="rId89"/>
    <p:sldId id="338" r:id="rId90"/>
    <p:sldId id="339" r:id="rId91"/>
    <p:sldId id="340" r:id="rId92"/>
    <p:sldId id="341" r:id="rId93"/>
    <p:sldId id="342" r:id="rId94"/>
    <p:sldId id="343" r:id="rId95"/>
    <p:sldId id="344" r:id="rId96"/>
    <p:sldId id="345" r:id="rId97"/>
    <p:sldId id="346" r:id="rId98"/>
    <p:sldId id="347" r:id="rId99"/>
    <p:sldId id="348" r:id="rId100"/>
    <p:sldId id="349" r:id="rId101"/>
    <p:sldId id="350" r:id="rId102"/>
    <p:sldId id="351" r:id="rId103"/>
    <p:sldId id="352" r:id="rId104"/>
    <p:sldId id="353" r:id="rId10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 b="def" i="def"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 b="def" i="def"/>
      <a:tcStyle>
        <a:tcBdr/>
        <a:fill>
          <a:solidFill>
            <a:srgbClr val="FFE8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Relationship Id="rId75" Type="http://schemas.openxmlformats.org/officeDocument/2006/relationships/slide" Target="slides/slide68.xml"/><Relationship Id="rId76" Type="http://schemas.openxmlformats.org/officeDocument/2006/relationships/slide" Target="slides/slide69.xml"/><Relationship Id="rId77" Type="http://schemas.openxmlformats.org/officeDocument/2006/relationships/slide" Target="slides/slide70.xml"/><Relationship Id="rId78" Type="http://schemas.openxmlformats.org/officeDocument/2006/relationships/slide" Target="slides/slide71.xml"/><Relationship Id="rId79" Type="http://schemas.openxmlformats.org/officeDocument/2006/relationships/slide" Target="slides/slide72.xml"/><Relationship Id="rId80" Type="http://schemas.openxmlformats.org/officeDocument/2006/relationships/slide" Target="slides/slide73.xml"/><Relationship Id="rId81" Type="http://schemas.openxmlformats.org/officeDocument/2006/relationships/slide" Target="slides/slide74.xml"/><Relationship Id="rId82" Type="http://schemas.openxmlformats.org/officeDocument/2006/relationships/slide" Target="slides/slide75.xml"/><Relationship Id="rId83" Type="http://schemas.openxmlformats.org/officeDocument/2006/relationships/slide" Target="slides/slide76.xml"/><Relationship Id="rId84" Type="http://schemas.openxmlformats.org/officeDocument/2006/relationships/slide" Target="slides/slide77.xml"/><Relationship Id="rId85" Type="http://schemas.openxmlformats.org/officeDocument/2006/relationships/slide" Target="slides/slide78.xml"/><Relationship Id="rId86" Type="http://schemas.openxmlformats.org/officeDocument/2006/relationships/slide" Target="slides/slide79.xml"/><Relationship Id="rId87" Type="http://schemas.openxmlformats.org/officeDocument/2006/relationships/slide" Target="slides/slide80.xml"/><Relationship Id="rId88" Type="http://schemas.openxmlformats.org/officeDocument/2006/relationships/slide" Target="slides/slide81.xml"/><Relationship Id="rId89" Type="http://schemas.openxmlformats.org/officeDocument/2006/relationships/slide" Target="slides/slide82.xml"/><Relationship Id="rId90" Type="http://schemas.openxmlformats.org/officeDocument/2006/relationships/slide" Target="slides/slide83.xml"/><Relationship Id="rId91" Type="http://schemas.openxmlformats.org/officeDocument/2006/relationships/slide" Target="slides/slide84.xml"/><Relationship Id="rId92" Type="http://schemas.openxmlformats.org/officeDocument/2006/relationships/slide" Target="slides/slide85.xml"/><Relationship Id="rId93" Type="http://schemas.openxmlformats.org/officeDocument/2006/relationships/slide" Target="slides/slide86.xml"/><Relationship Id="rId94" Type="http://schemas.openxmlformats.org/officeDocument/2006/relationships/slide" Target="slides/slide87.xml"/><Relationship Id="rId95" Type="http://schemas.openxmlformats.org/officeDocument/2006/relationships/slide" Target="slides/slide88.xml"/><Relationship Id="rId96" Type="http://schemas.openxmlformats.org/officeDocument/2006/relationships/slide" Target="slides/slide89.xml"/><Relationship Id="rId97" Type="http://schemas.openxmlformats.org/officeDocument/2006/relationships/slide" Target="slides/slide90.xml"/><Relationship Id="rId98" Type="http://schemas.openxmlformats.org/officeDocument/2006/relationships/slide" Target="slides/slide91.xml"/><Relationship Id="rId99" Type="http://schemas.openxmlformats.org/officeDocument/2006/relationships/slide" Target="slides/slide92.xml"/><Relationship Id="rId100" Type="http://schemas.openxmlformats.org/officeDocument/2006/relationships/slide" Target="slides/slide93.xml"/><Relationship Id="rId101" Type="http://schemas.openxmlformats.org/officeDocument/2006/relationships/slide" Target="slides/slide94.xml"/><Relationship Id="rId102" Type="http://schemas.openxmlformats.org/officeDocument/2006/relationships/slide" Target="slides/slide95.xml"/><Relationship Id="rId103" Type="http://schemas.openxmlformats.org/officeDocument/2006/relationships/slide" Target="slides/slide96.xml"/><Relationship Id="rId104" Type="http://schemas.openxmlformats.org/officeDocument/2006/relationships/slide" Target="slides/slide97.xml"/><Relationship Id="rId105" Type="http://schemas.openxmlformats.org/officeDocument/2006/relationships/slide" Target="slides/slide9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9" name="Shape 15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dy Level One…"/>
          <p:cNvSpPr txBox="1"/>
          <p:nvPr>
            <p:ph type="body" sz="quarter" idx="1" hasCustomPrompt="1"/>
          </p:nvPr>
        </p:nvSpPr>
        <p:spPr>
          <a:xfrm>
            <a:off x="1201340" y="11859862"/>
            <a:ext cx="21971005" cy="636985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b="1" sz="3600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b="1" sz="3600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b="1" sz="3600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b="1" sz="3600"/>
            </a:lvl5pPr>
          </a:lstStyle>
          <a:p>
            <a:pPr/>
            <a:r>
              <a:t>Author and Date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5" cy="4648204"/>
          </a:xfrm>
          <a:prstGeom prst="rect">
            <a:avLst/>
          </a:prstGeom>
        </p:spPr>
        <p:txBody>
          <a:bodyPr anchor="b"/>
          <a:lstStyle>
            <a:lvl1pPr defTabSz="2438337"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3" hasCustomPrompt="1"/>
          </p:nvPr>
        </p:nvSpPr>
        <p:spPr>
          <a:xfrm>
            <a:off x="1201342" y="7223190"/>
            <a:ext cx="21971002" cy="190500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Presentation Subtitle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 defTabSz="2438337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 defTabSz="2438337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 defTabSz="2438337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 defTabSz="2438337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 defTabSz="2438337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idx="1" hasCustomPrompt="1"/>
          </p:nvPr>
        </p:nvSpPr>
        <p:spPr>
          <a:xfrm>
            <a:off x="1206500" y="1075925"/>
            <a:ext cx="21971000" cy="7241587"/>
          </a:xfrm>
          <a:prstGeom prst="rect">
            <a:avLst/>
          </a:prstGeom>
        </p:spPr>
        <p:txBody>
          <a:bodyPr anchor="b"/>
          <a:lstStyle>
            <a:lvl1pPr marL="0" indent="0" algn="ctr" defTabSz="2438337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0" algn="ctr" defTabSz="2438337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0" algn="ctr" defTabSz="2438337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0" algn="ctr" defTabSz="2438337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0" algn="ctr" defTabSz="2438337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13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/>
          <p:nvPr>
            <p:ph type="body" sz="quarter" idx="1" hasCustomPrompt="1"/>
          </p:nvPr>
        </p:nvSpPr>
        <p:spPr>
          <a:xfrm>
            <a:off x="2430022" y="10675453"/>
            <a:ext cx="20200057" cy="636985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b="1" sz="3600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b="1" sz="3600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b="1" sz="3600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b="1" sz="3600"/>
            </a:lvl5pPr>
          </a:lstStyle>
          <a:p>
            <a:pPr/>
            <a:r>
              <a:t>Attribution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6" name="Body Level One…"/>
          <p:cNvSpPr txBox="1"/>
          <p:nvPr>
            <p:ph type="body" sz="half" idx="13" hasCustomPrompt="1"/>
          </p:nvPr>
        </p:nvSpPr>
        <p:spPr>
          <a:xfrm>
            <a:off x="1753923" y="4939860"/>
            <a:ext cx="20876154" cy="3836283"/>
          </a:xfrm>
          <a:prstGeom prst="rect">
            <a:avLst/>
          </a:prstGeom>
        </p:spPr>
        <p:txBody>
          <a:bodyPr/>
          <a:lstStyle>
            <a:lvl1pPr marL="0" indent="169021" defTabSz="2438337">
              <a:spcBef>
                <a:spcPts val="0"/>
              </a:spcBef>
              <a:buSzTx/>
              <a:buNone/>
              <a:defRPr spc="-20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“Notable Quote”</a:t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/>
          <p:nvPr>
            <p:ph type="pic" sz="quarter" idx="13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Image"/>
          <p:cNvSpPr/>
          <p:nvPr>
            <p:ph type="pic" sz="half" idx="14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Image"/>
          <p:cNvSpPr/>
          <p:nvPr>
            <p:ph type="pic" idx="15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/>
          <p:nvPr>
            <p:ph type="pic" idx="13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150" name="Slide Subtitle"/>
          <p:cNvSpPr txBox="1"/>
          <p:nvPr>
            <p:ph type="body" sz="quarter" idx="13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151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5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/>
          <p:nvPr>
            <p:ph type="pic" idx="13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 defTabSz="2438337"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Body Level One…"/>
          <p:cNvSpPr txBox="1"/>
          <p:nvPr>
            <p:ph type="body" sz="quarter" idx="1" hasCustomPrompt="1"/>
          </p:nvPr>
        </p:nvSpPr>
        <p:spPr>
          <a:xfrm>
            <a:off x="1207690" y="1106137"/>
            <a:ext cx="21968621" cy="636985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b="1" sz="3600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b="1" sz="3600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b="1" sz="3600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b="1" sz="3600"/>
            </a:lvl5pPr>
          </a:lstStyle>
          <a:p>
            <a:pPr/>
            <a:r>
              <a:t>Author and Date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Body Level One…"/>
          <p:cNvSpPr txBox="1"/>
          <p:nvPr>
            <p:ph type="body" sz="quarter" idx="14" hasCustomPrompt="1"/>
          </p:nvPr>
        </p:nvSpPr>
        <p:spPr>
          <a:xfrm>
            <a:off x="1206500" y="11609909"/>
            <a:ext cx="21971000" cy="111695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Presentation Subtitle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/>
          <p:nvPr>
            <p:ph type="pic" idx="13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</p:spPr>
        <p:txBody>
          <a:bodyPr anchor="b"/>
          <a:lstStyle>
            <a:lvl1pPr defTabSz="2438337">
              <a:defRPr spc="-170"/>
            </a:lvl1pPr>
          </a:lstStyle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4"/>
          </a:xfrm>
          <a:prstGeom prst="rect">
            <a:avLst/>
          </a:prstGeom>
        </p:spPr>
        <p:txBody>
          <a:bodyPr/>
          <a:lstStyle>
            <a:lvl1pPr defTabSz="2438337">
              <a:defRPr spc="-170"/>
            </a:lvl1pPr>
          </a:lstStyle>
          <a:p>
            <a:pPr/>
            <a:r>
              <a:t>Slide Title</a:t>
            </a:r>
          </a:p>
        </p:txBody>
      </p:sp>
      <p:sp>
        <p:nvSpPr>
          <p:cNvPr id="43" name="Body Level One…"/>
          <p:cNvSpPr txBox="1"/>
          <p:nvPr>
            <p:ph type="body" sz="quarter" idx="1" hasCustomPrompt="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Body Level One…"/>
          <p:cNvSpPr txBox="1"/>
          <p:nvPr>
            <p:ph type="body" idx="13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</p:spPr>
        <p:txBody>
          <a:bodyPr/>
          <a:lstStyle>
            <a:lvl1pPr defTabSz="2438337"/>
          </a:lstStyle>
          <a:p>
            <a:pPr/>
            <a:r>
              <a:t>Slide bullet text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</p:spPr>
        <p:txBody>
          <a:bodyPr numCol="2" spcCol="1098550"/>
          <a:lstStyle>
            <a:lvl1pPr defTabSz="2438337"/>
            <a:lvl2pPr defTabSz="2438337"/>
            <a:lvl3pPr defTabSz="2438337"/>
            <a:lvl4pPr defTabSz="2438337"/>
            <a:lvl5pPr defTabSz="2438337"/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dy Level One…"/>
          <p:cNvSpPr txBox="1"/>
          <p:nvPr>
            <p:ph type="body" sz="quarter" idx="1" hasCustomPrompt="1"/>
          </p:nvPr>
        </p:nvSpPr>
        <p:spPr>
          <a:xfrm>
            <a:off x="1206500" y="2372960"/>
            <a:ext cx="9779000" cy="934782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1" name="Body Level One…"/>
          <p:cNvSpPr txBox="1"/>
          <p:nvPr>
            <p:ph type="body" sz="half" idx="13" hasCustomPrompt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/>
          <a:lstStyle>
            <a:lvl1pPr defTabSz="2438337"/>
          </a:lstStyle>
          <a:p>
            <a:pPr/>
            <a:r>
              <a:t>Slide bullet text</a:t>
            </a:r>
          </a:p>
        </p:txBody>
      </p:sp>
      <p:sp>
        <p:nvSpPr>
          <p:cNvPr id="62" name="660384004_1290x1720.jpg"/>
          <p:cNvSpPr/>
          <p:nvPr>
            <p:ph type="pic" idx="14"/>
          </p:nvPr>
        </p:nvSpPr>
        <p:spPr>
          <a:xfrm>
            <a:off x="12192000" y="-407266"/>
            <a:ext cx="10916874" cy="145558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>
            <a:lvl1pPr defTabSz="2438337">
              <a:defRPr spc="-170"/>
            </a:lvl1pPr>
          </a:lstStyle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</p:spPr>
        <p:txBody>
          <a:bodyPr anchor="ctr"/>
          <a:lstStyle>
            <a:lvl1pPr defTabSz="2438337"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51"/>
          </a:xfrm>
          <a:prstGeom prst="rect">
            <a:avLst/>
          </a:prstGeom>
        </p:spPr>
        <p:txBody>
          <a:bodyPr/>
          <a:lstStyle>
            <a:lvl1pPr defTabSz="2438337">
              <a:defRPr spc="-170"/>
            </a:lvl1pPr>
          </a:lstStyle>
          <a:p>
            <a:pPr/>
            <a:r>
              <a:t>Slide Title</a:t>
            </a:r>
          </a:p>
        </p:txBody>
      </p:sp>
      <p:sp>
        <p:nvSpPr>
          <p:cNvPr id="80" name="Body Level One…"/>
          <p:cNvSpPr txBox="1"/>
          <p:nvPr>
            <p:ph type="body" sz="quarter" idx="1" hasCustomPrompt="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>
            <a:lvl1pPr defTabSz="2438337">
              <a:defRPr spc="-170"/>
            </a:lvl1pPr>
          </a:lstStyle>
          <a:p>
            <a:pPr/>
            <a:r>
              <a:t>Agenda Title</a:t>
            </a:r>
          </a:p>
        </p:txBody>
      </p:sp>
      <p:sp>
        <p:nvSpPr>
          <p:cNvPr id="89" name="Body Level One…"/>
          <p:cNvSpPr txBox="1"/>
          <p:nvPr>
            <p:ph type="body" sz="quarter" idx="1" hasCustomPrompt="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Agenda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Body Level One…"/>
          <p:cNvSpPr txBox="1"/>
          <p:nvPr>
            <p:ph type="body" idx="13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99" sz="5500"/>
            </a:lvl1pPr>
          </a:lstStyle>
          <a:p>
            <a:pPr/>
            <a:r>
              <a:t>Agenda Topics</a:t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1.tif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tif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1.tif"/><Relationship Id="rId4" Type="http://schemas.openxmlformats.org/officeDocument/2006/relationships/image" Target="../media/image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1.tif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1.tif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1.tif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tif"/><Relationship Id="rId3" Type="http://schemas.openxmlformats.org/officeDocument/2006/relationships/image" Target="../media/image4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tif"/><Relationship Id="rId3" Type="http://schemas.openxmlformats.org/officeDocument/2006/relationships/image" Target="../media/image4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tif"/><Relationship Id="rId3" Type="http://schemas.openxmlformats.org/officeDocument/2006/relationships/image" Target="../media/image4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tif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github.com/sianjin/EESM-log-SGN" TargetMode="External"/><Relationship Id="rId3" Type="http://schemas.openxmlformats.org/officeDocument/2006/relationships/hyperlink" Target="https://gitlab.com/sderonne/ns-3-11be/-/tree/log_sgn_ofdma_mu_mimo_phy_abstraction" TargetMode="External"/><Relationship Id="rId4" Type="http://schemas.openxmlformats.org/officeDocument/2006/relationships/image" Target="../media/image1.tif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tif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1.tif"/><Relationship Id="rId6" Type="http://schemas.openxmlformats.org/officeDocument/2006/relationships/image" Target="../media/image2.tif"/><Relationship Id="rId7" Type="http://schemas.openxmlformats.org/officeDocument/2006/relationships/image" Target="../media/image8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.tif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.tif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.tif"/><Relationship Id="rId6" Type="http://schemas.openxmlformats.org/officeDocument/2006/relationships/image" Target="../media/image12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1.tif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tif"/><Relationship Id="rId3" Type="http://schemas.openxmlformats.org/officeDocument/2006/relationships/image" Target="../media/image2.tif"/><Relationship Id="rId4" Type="http://schemas.openxmlformats.org/officeDocument/2006/relationships/image" Target="../media/image6.png"/><Relationship Id="rId5" Type="http://schemas.openxmlformats.org/officeDocument/2006/relationships/image" Target="../media/image8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tif"/><Relationship Id="rId3" Type="http://schemas.openxmlformats.org/officeDocument/2006/relationships/image" Target="../media/image2.tif"/><Relationship Id="rId4" Type="http://schemas.openxmlformats.org/officeDocument/2006/relationships/image" Target="../media/image6.png"/><Relationship Id="rId5" Type="http://schemas.openxmlformats.org/officeDocument/2006/relationships/image" Target="../media/image8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tif"/><Relationship Id="rId3" Type="http://schemas.openxmlformats.org/officeDocument/2006/relationships/image" Target="../media/image2.tif"/><Relationship Id="rId4" Type="http://schemas.openxmlformats.org/officeDocument/2006/relationships/image" Target="../media/image6.png"/><Relationship Id="rId5" Type="http://schemas.openxmlformats.org/officeDocument/2006/relationships/image" Target="../media/image3.tif"/><Relationship Id="rId6" Type="http://schemas.openxmlformats.org/officeDocument/2006/relationships/image" Target="../media/image8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tif"/><Relationship Id="rId3" Type="http://schemas.openxmlformats.org/officeDocument/2006/relationships/image" Target="../media/image2.tif"/><Relationship Id="rId4" Type="http://schemas.openxmlformats.org/officeDocument/2006/relationships/image" Target="../media/image6.png"/><Relationship Id="rId5" Type="http://schemas.openxmlformats.org/officeDocument/2006/relationships/image" Target="../media/image8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tif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tif"/><Relationship Id="rId3" Type="http://schemas.openxmlformats.org/officeDocument/2006/relationships/image" Target="../media/image2.tif"/><Relationship Id="rId4" Type="http://schemas.openxmlformats.org/officeDocument/2006/relationships/image" Target="../media/image6.png"/><Relationship Id="rId5" Type="http://schemas.openxmlformats.org/officeDocument/2006/relationships/image" Target="../media/image3.tif"/><Relationship Id="rId6" Type="http://schemas.openxmlformats.org/officeDocument/2006/relationships/image" Target="../media/image8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tif"/><Relationship Id="rId3" Type="http://schemas.openxmlformats.org/officeDocument/2006/relationships/image" Target="../media/image2.tif"/><Relationship Id="rId4" Type="http://schemas.openxmlformats.org/officeDocument/2006/relationships/image" Target="../media/image6.png"/><Relationship Id="rId5" Type="http://schemas.openxmlformats.org/officeDocument/2006/relationships/image" Target="../media/image8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tif"/><Relationship Id="rId3" Type="http://schemas.openxmlformats.org/officeDocument/2006/relationships/image" Target="../media/image2.tif"/><Relationship Id="rId4" Type="http://schemas.openxmlformats.org/officeDocument/2006/relationships/image" Target="../media/image6.png"/><Relationship Id="rId5" Type="http://schemas.openxmlformats.org/officeDocument/2006/relationships/image" Target="../media/image4.tif"/><Relationship Id="rId6" Type="http://schemas.openxmlformats.org/officeDocument/2006/relationships/image" Target="../media/image8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tif"/><Relationship Id="rId3" Type="http://schemas.openxmlformats.org/officeDocument/2006/relationships/image" Target="../media/image2.tif"/><Relationship Id="rId4" Type="http://schemas.openxmlformats.org/officeDocument/2006/relationships/image" Target="../media/image6.png"/><Relationship Id="rId5" Type="http://schemas.openxmlformats.org/officeDocument/2006/relationships/image" Target="../media/image8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tif"/><Relationship Id="rId3" Type="http://schemas.openxmlformats.org/officeDocument/2006/relationships/image" Target="../media/image2.tif"/><Relationship Id="rId4" Type="http://schemas.openxmlformats.org/officeDocument/2006/relationships/image" Target="../media/image6.png"/><Relationship Id="rId5" Type="http://schemas.openxmlformats.org/officeDocument/2006/relationships/image" Target="../media/image8.pn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tif"/><Relationship Id="rId3" Type="http://schemas.openxmlformats.org/officeDocument/2006/relationships/image" Target="../media/image2.tif"/><Relationship Id="rId4" Type="http://schemas.openxmlformats.org/officeDocument/2006/relationships/image" Target="../media/image6.png"/><Relationship Id="rId5" Type="http://schemas.openxmlformats.org/officeDocument/2006/relationships/image" Target="../media/image8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tif"/><Relationship Id="rId3" Type="http://schemas.openxmlformats.org/officeDocument/2006/relationships/image" Target="../media/image2.tif"/><Relationship Id="rId4" Type="http://schemas.openxmlformats.org/officeDocument/2006/relationships/image" Target="../media/image6.png"/><Relationship Id="rId5" Type="http://schemas.openxmlformats.org/officeDocument/2006/relationships/image" Target="../media/image15.png"/><Relationship Id="rId6" Type="http://schemas.openxmlformats.org/officeDocument/2006/relationships/image" Target="../media/image8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tif"/><Relationship Id="rId3" Type="http://schemas.openxmlformats.org/officeDocument/2006/relationships/image" Target="../media/image16.png"/><Relationship Id="rId4" Type="http://schemas.openxmlformats.org/officeDocument/2006/relationships/image" Target="../media/image8.png"/><Relationship Id="rId5" Type="http://schemas.openxmlformats.org/officeDocument/2006/relationships/image" Target="../media/image13.pn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tif"/><Relationship Id="rId3" Type="http://schemas.openxmlformats.org/officeDocument/2006/relationships/image" Target="../media/image16.png"/><Relationship Id="rId4" Type="http://schemas.openxmlformats.org/officeDocument/2006/relationships/image" Target="../media/image8.png"/><Relationship Id="rId5" Type="http://schemas.openxmlformats.org/officeDocument/2006/relationships/image" Target="../media/image13.png"/><Relationship Id="rId6" Type="http://schemas.openxmlformats.org/officeDocument/2006/relationships/image" Target="../media/image15.pn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tif"/><Relationship Id="rId3" Type="http://schemas.openxmlformats.org/officeDocument/2006/relationships/image" Target="../media/image16.png"/><Relationship Id="rId4" Type="http://schemas.openxmlformats.org/officeDocument/2006/relationships/image" Target="../media/image8.png"/><Relationship Id="rId5" Type="http://schemas.openxmlformats.org/officeDocument/2006/relationships/image" Target="../media/image13.png"/><Relationship Id="rId6" Type="http://schemas.openxmlformats.org/officeDocument/2006/relationships/image" Target="../media/image15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1.tif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tif"/><Relationship Id="rId3" Type="http://schemas.openxmlformats.org/officeDocument/2006/relationships/image" Target="../media/image16.png"/><Relationship Id="rId4" Type="http://schemas.openxmlformats.org/officeDocument/2006/relationships/image" Target="../media/image15.png"/><Relationship Id="rId5" Type="http://schemas.openxmlformats.org/officeDocument/2006/relationships/image" Target="../media/image3.png"/><Relationship Id="rId6" Type="http://schemas.openxmlformats.org/officeDocument/2006/relationships/image" Target="../media/image17.png"/><Relationship Id="rId7" Type="http://schemas.openxmlformats.org/officeDocument/2006/relationships/image" Target="../media/image8.pn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tif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Relationship Id="rId3" Type="http://schemas.openxmlformats.org/officeDocument/2006/relationships/image" Target="../media/image6.png"/><Relationship Id="rId4" Type="http://schemas.openxmlformats.org/officeDocument/2006/relationships/image" Target="../media/image19.png"/><Relationship Id="rId5" Type="http://schemas.openxmlformats.org/officeDocument/2006/relationships/image" Target="../media/image15.png"/><Relationship Id="rId6" Type="http://schemas.openxmlformats.org/officeDocument/2006/relationships/image" Target="../media/image1.tif"/><Relationship Id="rId7" Type="http://schemas.openxmlformats.org/officeDocument/2006/relationships/image" Target="../media/image1.png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tif"/><Relationship Id="rId3" Type="http://schemas.openxmlformats.org/officeDocument/2006/relationships/image" Target="../media/image1.png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png"/><Relationship Id="rId3" Type="http://schemas.openxmlformats.org/officeDocument/2006/relationships/image" Target="../media/image20.png"/><Relationship Id="rId4" Type="http://schemas.openxmlformats.org/officeDocument/2006/relationships/image" Target="../media/image1.tif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1.tif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Relationship Id="rId3" Type="http://schemas.openxmlformats.org/officeDocument/2006/relationships/image" Target="../media/image1.tif"/><Relationship Id="rId4" Type="http://schemas.openxmlformats.org/officeDocument/2006/relationships/image" Target="../media/image12.png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tif"/><Relationship Id="rId3" Type="http://schemas.openxmlformats.org/officeDocument/2006/relationships/image" Target="../media/image24.png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tif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12.png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tif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1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1.tif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Relationship Id="rId3" Type="http://schemas.openxmlformats.org/officeDocument/2006/relationships/image" Target="../media/image6.png"/><Relationship Id="rId4" Type="http://schemas.openxmlformats.org/officeDocument/2006/relationships/image" Target="../media/image19.png"/><Relationship Id="rId5" Type="http://schemas.openxmlformats.org/officeDocument/2006/relationships/image" Target="../media/image1.tif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Relationship Id="rId3" Type="http://schemas.openxmlformats.org/officeDocument/2006/relationships/image" Target="../media/image6.png"/><Relationship Id="rId4" Type="http://schemas.openxmlformats.org/officeDocument/2006/relationships/image" Target="../media/image19.png"/><Relationship Id="rId5" Type="http://schemas.openxmlformats.org/officeDocument/2006/relationships/image" Target="../media/image1.tif"/><Relationship Id="rId6" Type="http://schemas.openxmlformats.org/officeDocument/2006/relationships/image" Target="../media/image12.png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Relationship Id="rId3" Type="http://schemas.openxmlformats.org/officeDocument/2006/relationships/image" Target="../media/image6.png"/><Relationship Id="rId4" Type="http://schemas.openxmlformats.org/officeDocument/2006/relationships/image" Target="../media/image19.png"/><Relationship Id="rId5" Type="http://schemas.openxmlformats.org/officeDocument/2006/relationships/image" Target="../media/image1.tif"/><Relationship Id="rId6" Type="http://schemas.openxmlformats.org/officeDocument/2006/relationships/image" Target="../media/image12.png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Relationship Id="rId3" Type="http://schemas.openxmlformats.org/officeDocument/2006/relationships/image" Target="../media/image15.png"/><Relationship Id="rId4" Type="http://schemas.openxmlformats.org/officeDocument/2006/relationships/image" Target="../media/image1.tif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Relationship Id="rId3" Type="http://schemas.openxmlformats.org/officeDocument/2006/relationships/image" Target="../media/image15.png"/><Relationship Id="rId4" Type="http://schemas.openxmlformats.org/officeDocument/2006/relationships/image" Target="../media/image1.tif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Relationship Id="rId3" Type="http://schemas.openxmlformats.org/officeDocument/2006/relationships/image" Target="../media/image15.png"/><Relationship Id="rId4" Type="http://schemas.openxmlformats.org/officeDocument/2006/relationships/image" Target="../media/image1.tif"/><Relationship Id="rId5" Type="http://schemas.openxmlformats.org/officeDocument/2006/relationships/image" Target="../media/image13.png"/></Relationships>
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Relationship Id="rId3" Type="http://schemas.openxmlformats.org/officeDocument/2006/relationships/image" Target="../media/image1.tif"/><Relationship Id="rId4" Type="http://schemas.openxmlformats.org/officeDocument/2006/relationships/image" Target="../media/image16.png"/><Relationship Id="rId5" Type="http://schemas.openxmlformats.org/officeDocument/2006/relationships/image" Target="../media/image8.png"/></Relationships>
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Relationship Id="rId3" Type="http://schemas.openxmlformats.org/officeDocument/2006/relationships/image" Target="../media/image1.tif"/><Relationship Id="rId4" Type="http://schemas.openxmlformats.org/officeDocument/2006/relationships/image" Target="../media/image16.png"/><Relationship Id="rId5" Type="http://schemas.openxmlformats.org/officeDocument/2006/relationships/image" Target="../media/image13.png"/><Relationship Id="rId6" Type="http://schemas.openxmlformats.org/officeDocument/2006/relationships/image" Target="../media/image8.png"/></Relationships>
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tif"/></Relationships>
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github.com/sianjin/EESM-log-SGN" TargetMode="External"/><Relationship Id="rId3" Type="http://schemas.openxmlformats.org/officeDocument/2006/relationships/image" Target="../media/image1.tif"/><Relationship Id="rId4" Type="http://schemas.openxmlformats.org/officeDocument/2006/relationships/image" Target="../media/image26.png"/><Relationship Id="rId5" Type="http://schemas.openxmlformats.org/officeDocument/2006/relationships/image" Target="../media/image18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1.tif"/></Relationships>
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tif"/><Relationship Id="rId3" Type="http://schemas.openxmlformats.org/officeDocument/2006/relationships/image" Target="../media/image18.png"/><Relationship Id="rId4" Type="http://schemas.openxmlformats.org/officeDocument/2006/relationships/image" Target="../media/image1.png"/></Relationships>
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tif"/><Relationship Id="rId3" Type="http://schemas.openxmlformats.org/officeDocument/2006/relationships/image" Target="../media/image5.tif"/></Relationships>
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tif"/><Relationship Id="rId3" Type="http://schemas.openxmlformats.org/officeDocument/2006/relationships/image" Target="../media/image27.png"/></Relationships>
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png"/><Relationship Id="rId3" Type="http://schemas.openxmlformats.org/officeDocument/2006/relationships/image" Target="../media/image1.tif"/><Relationship Id="rId4" Type="http://schemas.openxmlformats.org/officeDocument/2006/relationships/image" Target="../media/image29.png"/></Relationships>
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tif"/><Relationship Id="rId3" Type="http://schemas.openxmlformats.org/officeDocument/2006/relationships/image" Target="../media/image24.png"/></Relationships>
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tif"/><Relationship Id="rId3" Type="http://schemas.openxmlformats.org/officeDocument/2006/relationships/image" Target="../media/image30.png"/></Relationships>
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tif"/><Relationship Id="rId3" Type="http://schemas.openxmlformats.org/officeDocument/2006/relationships/image" Target="../media/image31.png"/><Relationship Id="rId4" Type="http://schemas.openxmlformats.org/officeDocument/2006/relationships/image" Target="../media/image28.png"/><Relationship Id="rId5" Type="http://schemas.openxmlformats.org/officeDocument/2006/relationships/image" Target="../media/image24.png"/></Relationships>

</file>

<file path=ppt/slides/_rels/slide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tif"/><Relationship Id="rId3" Type="http://schemas.openxmlformats.org/officeDocument/2006/relationships/image" Target="../media/image18.png"/></Relationships>

</file>

<file path=ppt/slides/_rels/slide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tif"/><Relationship Id="rId3" Type="http://schemas.openxmlformats.org/officeDocument/2006/relationships/image" Target="../media/image28.png"/><Relationship Id="rId4" Type="http://schemas.openxmlformats.org/officeDocument/2006/relationships/image" Target="../media/image32.png"/></Relationships>

</file>

<file path=ppt/slides/_rels/slide6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tif"/><Relationship Id="rId3" Type="http://schemas.openxmlformats.org/officeDocument/2006/relationships/image" Target="../media/image33.png"/><Relationship Id="rId4" Type="http://schemas.openxmlformats.org/officeDocument/2006/relationships/image" Target="../media/image28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1.tif"/></Relationships>

</file>

<file path=ppt/slides/_rels/slide7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tif"/><Relationship Id="rId3" Type="http://schemas.openxmlformats.org/officeDocument/2006/relationships/image" Target="../media/image18.png"/><Relationship Id="rId4" Type="http://schemas.openxmlformats.org/officeDocument/2006/relationships/image" Target="../media/image1.png"/></Relationships>

</file>

<file path=ppt/slides/_rels/slide7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tif"/><Relationship Id="rId3" Type="http://schemas.openxmlformats.org/officeDocument/2006/relationships/image" Target="../media/image34.png"/></Relationships>

</file>

<file path=ppt/slides/_rels/slide7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png"/><Relationship Id="rId3" Type="http://schemas.openxmlformats.org/officeDocument/2006/relationships/image" Target="../media/image1.tif"/><Relationship Id="rId4" Type="http://schemas.openxmlformats.org/officeDocument/2006/relationships/image" Target="../media/image35.png"/></Relationships>

</file>

<file path=ppt/slides/_rels/slide7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tif"/><Relationship Id="rId3" Type="http://schemas.openxmlformats.org/officeDocument/2006/relationships/image" Target="../media/image24.png"/></Relationships>

</file>

<file path=ppt/slides/_rels/slide7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tif"/><Relationship Id="rId3" Type="http://schemas.openxmlformats.org/officeDocument/2006/relationships/image" Target="../media/image36.png"/></Relationships>

</file>

<file path=ppt/slides/_rels/slide7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tif"/><Relationship Id="rId3" Type="http://schemas.openxmlformats.org/officeDocument/2006/relationships/image" Target="../media/image28.png"/><Relationship Id="rId4" Type="http://schemas.openxmlformats.org/officeDocument/2006/relationships/image" Target="../media/image24.png"/><Relationship Id="rId5" Type="http://schemas.openxmlformats.org/officeDocument/2006/relationships/image" Target="../media/image37.png"/></Relationships>

</file>

<file path=ppt/slides/_rels/slide7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tif"/><Relationship Id="rId3" Type="http://schemas.openxmlformats.org/officeDocument/2006/relationships/image" Target="../media/image18.png"/></Relationships>

</file>

<file path=ppt/slides/_rels/slide7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tif"/><Relationship Id="rId3" Type="http://schemas.openxmlformats.org/officeDocument/2006/relationships/image" Target="../media/image38.png"/></Relationships>

</file>

<file path=ppt/slides/_rels/slide7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tif"/><Relationship Id="rId3" Type="http://schemas.openxmlformats.org/officeDocument/2006/relationships/image" Target="../media/image28.png"/><Relationship Id="rId4" Type="http://schemas.openxmlformats.org/officeDocument/2006/relationships/image" Target="../media/image39.png"/></Relationships>

</file>

<file path=ppt/slides/_rels/slide7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tif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1.tif"/></Relationships>

</file>

<file path=ppt/slides/_rels/slide8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tif"/></Relationships>

</file>

<file path=ppt/slides/_rels/slide8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
</file>

<file path=ppt/slides/_rels/slide8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tif"/><Relationship Id="rId3" Type="http://schemas.openxmlformats.org/officeDocument/2006/relationships/image" Target="../media/image40.png"/></Relationships>

</file>

<file path=ppt/slides/_rels/slide8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Relationship Id="rId3" Type="http://schemas.openxmlformats.org/officeDocument/2006/relationships/image" Target="../media/image6.png"/><Relationship Id="rId4" Type="http://schemas.openxmlformats.org/officeDocument/2006/relationships/image" Target="../media/image1.tif"/><Relationship Id="rId5" Type="http://schemas.openxmlformats.org/officeDocument/2006/relationships/image" Target="../media/image1.png"/></Relationships>

</file>

<file path=ppt/slides/_rels/slide8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tif"/></Relationships>

</file>

<file path=ppt/slides/_rels/slide8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tif"/><Relationship Id="rId3" Type="http://schemas.openxmlformats.org/officeDocument/2006/relationships/image" Target="../media/image1.png"/></Relationships>

</file>

<file path=ppt/slides/_rels/slide8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tif"/></Relationships>

</file>

<file path=ppt/slides/_rels/slide8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1.png"/><Relationship Id="rId3" Type="http://schemas.openxmlformats.org/officeDocument/2006/relationships/image" Target="../media/image1.tif"/></Relationships>

</file>

<file path=ppt/slides/_rels/slide8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1.tif"/></Relationships>

</file>

<file path=ppt/slides/_rels/slide8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1.tif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1.tif"/></Relationships>

</file>

<file path=ppt/slides/_rels/slide9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Relationship Id="rId4" Type="http://schemas.openxmlformats.org/officeDocument/2006/relationships/image" Target="../media/image1.tif"/></Relationships>

</file>

<file path=ppt/slides/_rels/slide9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1.png"/><Relationship Id="rId3" Type="http://schemas.openxmlformats.org/officeDocument/2006/relationships/image" Target="../media/image1.tif"/></Relationships>

</file>

<file path=ppt/slides/_rels/slide9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tif"/></Relationships>

</file>

<file path=ppt/slides/_rels/slide9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2.png"/><Relationship Id="rId3" Type="http://schemas.openxmlformats.org/officeDocument/2006/relationships/image" Target="../media/image1.tif"/></Relationships>

</file>

<file path=ppt/slides/_rels/slide9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3.png"/><Relationship Id="rId3" Type="http://schemas.openxmlformats.org/officeDocument/2006/relationships/image" Target="../media/image1.tif"/></Relationships>

</file>

<file path=ppt/slides/_rels/slide9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tif"/><Relationship Id="rId3" Type="http://schemas.openxmlformats.org/officeDocument/2006/relationships/image" Target="../media/image1.tif"/></Relationships>

</file>

<file path=ppt/slides/_rels/slide9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tif"/><Relationship Id="rId3" Type="http://schemas.openxmlformats.org/officeDocument/2006/relationships/image" Target="../media/image54.png"/><Relationship Id="rId4" Type="http://schemas.openxmlformats.org/officeDocument/2006/relationships/image" Target="../media/image1.tif"/></Relationships>

</file>

<file path=ppt/slides/_rels/slide9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Relationship Id="rId4" Type="http://schemas.openxmlformats.org/officeDocument/2006/relationships/image" Target="../media/image1.tif"/></Relationships>

</file>

<file path=ppt/slides/_rels/slide9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7.png"/><Relationship Id="rId3" Type="http://schemas.openxmlformats.org/officeDocument/2006/relationships/image" Target="../media/image8.tif"/><Relationship Id="rId4" Type="http://schemas.openxmlformats.org/officeDocument/2006/relationships/image" Target="../media/image1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ian Jin, April 13th"/>
          <p:cNvSpPr txBox="1"/>
          <p:nvPr>
            <p:ph type="body" sz="quarter" idx="1"/>
          </p:nvPr>
        </p:nvSpPr>
        <p:spPr>
          <a:xfrm>
            <a:off x="3837073" y="8142571"/>
            <a:ext cx="15466698" cy="2846741"/>
          </a:xfrm>
          <a:prstGeom prst="rect">
            <a:avLst/>
          </a:prstGeom>
        </p:spPr>
        <p:txBody>
          <a:bodyPr/>
          <a:lstStyle/>
          <a:p>
            <a:pPr/>
            <a:r>
              <a:t>                 </a:t>
            </a:r>
            <a:r>
              <a:rPr sz="6000">
                <a:solidFill>
                  <a:srgbClr val="0070C0"/>
                </a:solidFill>
              </a:rPr>
              <a:t>Sian Jin, Thomas R. Henderson</a:t>
            </a:r>
          </a:p>
        </p:txBody>
      </p:sp>
      <p:sp>
        <p:nvSpPr>
          <p:cNvPr id="162" name="PHY Layer Abstraction"/>
          <p:cNvSpPr txBox="1"/>
          <p:nvPr>
            <p:ph type="title"/>
          </p:nvPr>
        </p:nvSpPr>
        <p:spPr>
          <a:xfrm>
            <a:off x="1206496" y="547937"/>
            <a:ext cx="21971008" cy="4648206"/>
          </a:xfrm>
          <a:prstGeom prst="rect">
            <a:avLst/>
          </a:prstGeom>
        </p:spPr>
        <p:txBody>
          <a:bodyPr/>
          <a:lstStyle>
            <a:lvl1pPr>
              <a:defRPr spc="-400" sz="8500">
                <a:solidFill>
                  <a:srgbClr val="FF0000"/>
                </a:solidFill>
              </a:defRPr>
            </a:lvl1pPr>
          </a:lstStyle>
          <a:p>
            <a:pPr/>
            <a:r>
              <a:t>EESM-log-SGN: State-of-the-art PHY Layer Abstraction for Complex Network Simulation </a:t>
            </a:r>
          </a:p>
        </p:txBody>
      </p:sp>
      <p:sp>
        <p:nvSpPr>
          <p:cNvPr id="163" name="Works by UW and future research"/>
          <p:cNvSpPr txBox="1"/>
          <p:nvPr/>
        </p:nvSpPr>
        <p:spPr>
          <a:xfrm>
            <a:off x="6500527" y="5905498"/>
            <a:ext cx="9518498" cy="19050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b="1" sz="5500"/>
            </a:pPr>
            <a:r>
              <a:t>       A Hands-On Tutorial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b="1" sz="5500"/>
            </a:pPr>
            <a:r>
              <a:t>     2021 WNS-3 Workshop</a:t>
            </a:r>
          </a:p>
        </p:txBody>
      </p:sp>
      <p:sp>
        <p:nvSpPr>
          <p:cNvPr id="164" name="Slide Number"/>
          <p:cNvSpPr txBox="1"/>
          <p:nvPr>
            <p:ph type="sldNum" sz="quarter" idx="4294967295"/>
          </p:nvPr>
        </p:nvSpPr>
        <p:spPr>
          <a:xfrm>
            <a:off x="12065050" y="13080995"/>
            <a:ext cx="241403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65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16603" r="0" b="10174"/>
          <a:stretch>
            <a:fillRect/>
          </a:stretch>
        </p:blipFill>
        <p:spPr>
          <a:xfrm>
            <a:off x="21542545" y="11398"/>
            <a:ext cx="2857503" cy="2092295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TextBox 1"/>
          <p:cNvSpPr txBox="1"/>
          <p:nvPr/>
        </p:nvSpPr>
        <p:spPr>
          <a:xfrm>
            <a:off x="4939546" y="11321380"/>
            <a:ext cx="17072724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 ACK: Sumit Roy, Sebastien Deronne, Jun Hyeon Park</a:t>
            </a:r>
          </a:p>
        </p:txBody>
      </p:sp>
      <p:sp>
        <p:nvSpPr>
          <p:cNvPr id="167" name="TextBox 1"/>
          <p:cNvSpPr txBox="1"/>
          <p:nvPr/>
        </p:nvSpPr>
        <p:spPr>
          <a:xfrm>
            <a:off x="9211602" y="12148836"/>
            <a:ext cx="5960797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NSF ICE-T 1836725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Screen Shot 2021-06-10 at 4.18.56 PM.png" descr="Screen Shot 2021-06-10 at 4.18.56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63736" y="5618252"/>
            <a:ext cx="14266144" cy="6817450"/>
          </a:xfrm>
          <a:prstGeom prst="rect">
            <a:avLst/>
          </a:prstGeom>
          <a:ln w="12700">
            <a:miter lim="400000"/>
          </a:ln>
        </p:spPr>
      </p:pic>
      <p:sp>
        <p:nvSpPr>
          <p:cNvPr id="264" name="Backgroun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What is PHY layer abstraction?</a:t>
            </a:r>
          </a:p>
        </p:txBody>
      </p:sp>
      <p:sp>
        <p:nvSpPr>
          <p:cNvPr id="265" name="Slide Number"/>
          <p:cNvSpPr txBox="1"/>
          <p:nvPr>
            <p:ph type="sldNum" sz="quarter" idx="4294967295"/>
          </p:nvPr>
        </p:nvSpPr>
        <p:spPr>
          <a:xfrm>
            <a:off x="12001499" y="13080996"/>
            <a:ext cx="368505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66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0" t="16603" r="0" b="10174"/>
          <a:stretch>
            <a:fillRect/>
          </a:stretch>
        </p:blipFill>
        <p:spPr>
          <a:xfrm>
            <a:off x="21542545" y="11398"/>
            <a:ext cx="2857503" cy="2092295"/>
          </a:xfrm>
          <a:prstGeom prst="rect">
            <a:avLst/>
          </a:prstGeom>
          <a:ln w="12700">
            <a:miter lim="400000"/>
          </a:ln>
        </p:spPr>
      </p:pic>
      <p:sp>
        <p:nvSpPr>
          <p:cNvPr id="267" name="OFDM/OFDMA MIMO/MU-MIMO…"/>
          <p:cNvSpPr txBox="1"/>
          <p:nvPr/>
        </p:nvSpPr>
        <p:spPr>
          <a:xfrm>
            <a:off x="636317" y="3106066"/>
            <a:ext cx="23507970" cy="335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609598" indent="-609598">
              <a:lnSpc>
                <a:spcPct val="72000"/>
              </a:lnSpc>
              <a:buSzPct val="123000"/>
              <a:buChar char="•"/>
            </a:pPr>
            <a:r>
              <a:t>PHY layer abstraction represents packet error rate (PER) as a function of</a:t>
            </a:r>
          </a:p>
          <a:p>
            <a:pPr>
              <a:lnSpc>
                <a:spcPct val="72000"/>
              </a:lnSpc>
            </a:pPr>
            <a:r>
              <a:t>                                           </a:t>
            </a:r>
          </a:p>
        </p:txBody>
      </p:sp>
      <p:sp>
        <p:nvSpPr>
          <p:cNvPr id="268" name="Subcarriers allocation"/>
          <p:cNvSpPr txBox="1"/>
          <p:nvPr/>
        </p:nvSpPr>
        <p:spPr>
          <a:xfrm>
            <a:off x="8802793" y="3896344"/>
            <a:ext cx="4508138" cy="1485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solidFill>
                  <a:schemeClr val="accent4">
                    <a:satOff val="-32786"/>
                    <a:lumOff val="-11960"/>
                  </a:schemeClr>
                </a:solidFill>
              </a:defRPr>
            </a:lvl1pPr>
          </a:lstStyle>
          <a:p>
            <a:pPr/>
            <a:r>
              <a:t>Subcarriers allocation</a:t>
            </a:r>
          </a:p>
        </p:txBody>
      </p:sp>
      <p:sp>
        <p:nvSpPr>
          <p:cNvPr id="269" name="Channel type"/>
          <p:cNvSpPr txBox="1"/>
          <p:nvPr/>
        </p:nvSpPr>
        <p:spPr>
          <a:xfrm>
            <a:off x="1398324" y="4209940"/>
            <a:ext cx="4508139" cy="82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solidFill>
                  <a:schemeClr val="accent5"/>
                </a:solidFill>
              </a:defRPr>
            </a:lvl1pPr>
          </a:lstStyle>
          <a:p>
            <a:pPr/>
            <a:r>
              <a:t>Channel type</a:t>
            </a:r>
          </a:p>
        </p:txBody>
      </p:sp>
      <p:sp>
        <p:nvSpPr>
          <p:cNvPr id="270" name="RX SNR"/>
          <p:cNvSpPr txBox="1"/>
          <p:nvPr/>
        </p:nvSpPr>
        <p:spPr>
          <a:xfrm>
            <a:off x="17609974" y="4228700"/>
            <a:ext cx="2934079" cy="82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solidFill>
                  <a:schemeClr val="accent5">
                    <a:lumOff val="8676"/>
                  </a:schemeClr>
                </a:solidFill>
              </a:defRPr>
            </a:lvl1pPr>
          </a:lstStyle>
          <a:p>
            <a:pPr/>
            <a:r>
              <a:t>RX SNR</a:t>
            </a:r>
          </a:p>
        </p:txBody>
      </p:sp>
      <p:sp>
        <p:nvSpPr>
          <p:cNvPr id="271" name="Nrx RX chains"/>
          <p:cNvSpPr txBox="1"/>
          <p:nvPr/>
        </p:nvSpPr>
        <p:spPr>
          <a:xfrm>
            <a:off x="13498124" y="3858825"/>
            <a:ext cx="3501850" cy="1485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solidFill>
                  <a:schemeClr val="accent2">
                    <a:lumOff val="-9921"/>
                  </a:schemeClr>
                </a:solidFill>
              </a:defRPr>
            </a:lvl1pPr>
          </a:lstStyle>
          <a:p>
            <a:pPr/>
            <a:r>
              <a:t>MIMO dimension</a:t>
            </a:r>
          </a:p>
        </p:txBody>
      </p:sp>
      <p:sp>
        <p:nvSpPr>
          <p:cNvPr id="272" name="MCS"/>
          <p:cNvSpPr txBox="1"/>
          <p:nvPr/>
        </p:nvSpPr>
        <p:spPr>
          <a:xfrm>
            <a:off x="6016883" y="4191179"/>
            <a:ext cx="1514553" cy="820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chemeClr val="accent3">
                    <a:satOff val="-7500"/>
                    <a:lumOff val="-10588"/>
                  </a:schemeClr>
                </a:solidFill>
              </a:defRPr>
            </a:lvl1pPr>
          </a:lstStyle>
          <a:p>
            <a:pPr/>
            <a:r>
              <a:t>MCS</a:t>
            </a:r>
          </a:p>
        </p:txBody>
      </p:sp>
      <p:sp>
        <p:nvSpPr>
          <p:cNvPr id="273" name="Oval"/>
          <p:cNvSpPr/>
          <p:nvPr/>
        </p:nvSpPr>
        <p:spPr>
          <a:xfrm>
            <a:off x="7898934" y="5661898"/>
            <a:ext cx="1181669" cy="6062455"/>
          </a:xfrm>
          <a:prstGeom prst="ellipse">
            <a:avLst/>
          </a:prstGeom>
          <a:ln w="25400">
            <a:solidFill>
              <a:srgbClr val="027001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74" name="Arrow"/>
          <p:cNvSpPr/>
          <p:nvPr/>
        </p:nvSpPr>
        <p:spPr>
          <a:xfrm flipH="1">
            <a:off x="4168276" y="8391976"/>
            <a:ext cx="3633155" cy="1270002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75" name="Packet error or success"/>
          <p:cNvSpPr txBox="1"/>
          <p:nvPr/>
        </p:nvSpPr>
        <p:spPr>
          <a:xfrm>
            <a:off x="771001" y="8296153"/>
            <a:ext cx="4028810" cy="1461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Packet </a:t>
            </a:r>
            <a:r>
              <a:rPr>
                <a:solidFill>
                  <a:schemeClr val="accent5"/>
                </a:solidFill>
              </a:rPr>
              <a:t>error</a:t>
            </a:r>
            <a:r>
              <a:t> or </a:t>
            </a:r>
            <a:r>
              <a:rPr>
                <a:solidFill>
                  <a:schemeClr val="accent3">
                    <a:satOff val="-7500"/>
                    <a:lumOff val="-10588"/>
                  </a:schemeClr>
                </a:solidFill>
              </a:rPr>
              <a:t>success</a:t>
            </a:r>
          </a:p>
        </p:txBody>
      </p:sp>
      <p:sp>
        <p:nvSpPr>
          <p:cNvPr id="276" name="Compare"/>
          <p:cNvSpPr txBox="1"/>
          <p:nvPr/>
        </p:nvSpPr>
        <p:spPr>
          <a:xfrm>
            <a:off x="5195473" y="7894904"/>
            <a:ext cx="4683961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Compare</a:t>
            </a:r>
          </a:p>
        </p:txBody>
      </p:sp>
      <p:sp>
        <p:nvSpPr>
          <p:cNvPr id="277" name="RX SNR"/>
          <p:cNvSpPr txBox="1"/>
          <p:nvPr/>
        </p:nvSpPr>
        <p:spPr>
          <a:xfrm>
            <a:off x="20797026" y="4228699"/>
            <a:ext cx="2934079" cy="82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solidFill>
                  <a:schemeClr val="accent6"/>
                </a:solidFill>
              </a:defRPr>
            </a:lvl1pPr>
          </a:lstStyle>
          <a:p>
            <a:pPr/>
            <a:r>
              <a:t>RX INR</a:t>
            </a:r>
          </a:p>
        </p:txBody>
      </p:sp>
      <p:sp>
        <p:nvSpPr>
          <p:cNvPr id="278" name="Single link, 40,000 packets, targeting [10-2, 1] avg PER"/>
          <p:cNvSpPr txBox="1"/>
          <p:nvPr/>
        </p:nvSpPr>
        <p:spPr>
          <a:xfrm>
            <a:off x="10882734" y="12442510"/>
            <a:ext cx="6354573" cy="572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/>
            <a:r>
              <a:t>Full PHY simulation block diagram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Backgroun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What is PHY layer abstraction?</a:t>
            </a:r>
          </a:p>
        </p:txBody>
      </p:sp>
      <p:sp>
        <p:nvSpPr>
          <p:cNvPr id="281" name="Slide Number"/>
          <p:cNvSpPr txBox="1"/>
          <p:nvPr>
            <p:ph type="sldNum" sz="quarter" idx="4294967295"/>
          </p:nvPr>
        </p:nvSpPr>
        <p:spPr>
          <a:xfrm>
            <a:off x="12001499" y="13080996"/>
            <a:ext cx="368505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82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16603" r="0" b="10174"/>
          <a:stretch>
            <a:fillRect/>
          </a:stretch>
        </p:blipFill>
        <p:spPr>
          <a:xfrm>
            <a:off x="21542545" y="11398"/>
            <a:ext cx="2857503" cy="2092295"/>
          </a:xfrm>
          <a:prstGeom prst="rect">
            <a:avLst/>
          </a:prstGeom>
          <a:ln w="12700">
            <a:miter lim="400000"/>
          </a:ln>
        </p:spPr>
      </p:pic>
      <p:sp>
        <p:nvSpPr>
          <p:cNvPr id="283" name="Rectangle"/>
          <p:cNvSpPr/>
          <p:nvPr/>
        </p:nvSpPr>
        <p:spPr>
          <a:xfrm>
            <a:off x="17505284" y="8512436"/>
            <a:ext cx="5398927" cy="909380"/>
          </a:xfrm>
          <a:prstGeom prst="rect">
            <a:avLst/>
          </a:prstGeom>
          <a:ln w="25400">
            <a:solidFill>
              <a:schemeClr val="accent3">
                <a:satOff val="-7500"/>
                <a:lumOff val="-1058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84" name="Rectangle"/>
          <p:cNvSpPr/>
          <p:nvPr/>
        </p:nvSpPr>
        <p:spPr>
          <a:xfrm>
            <a:off x="3166809" y="3087133"/>
            <a:ext cx="7636542" cy="1270007"/>
          </a:xfrm>
          <a:prstGeom prst="rect">
            <a:avLst/>
          </a:prstGeom>
          <a:ln w="25400">
            <a:solidFill>
              <a:srgbClr val="027001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85" name="WiFiPhy"/>
          <p:cNvSpPr txBox="1"/>
          <p:nvPr/>
        </p:nvSpPr>
        <p:spPr>
          <a:xfrm>
            <a:off x="5680721" y="6356121"/>
            <a:ext cx="2168653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WifiPhy</a:t>
            </a:r>
          </a:p>
        </p:txBody>
      </p:sp>
      <p:sp>
        <p:nvSpPr>
          <p:cNvPr id="286" name="MacLow"/>
          <p:cNvSpPr txBox="1"/>
          <p:nvPr/>
        </p:nvSpPr>
        <p:spPr>
          <a:xfrm>
            <a:off x="5539599" y="3317916"/>
            <a:ext cx="2450898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MacLow</a:t>
            </a:r>
          </a:p>
        </p:txBody>
      </p:sp>
      <p:sp>
        <p:nvSpPr>
          <p:cNvPr id="287" name="Takes care of RTS/CTS/DATA/ACK transactions"/>
          <p:cNvSpPr txBox="1"/>
          <p:nvPr/>
        </p:nvSpPr>
        <p:spPr>
          <a:xfrm>
            <a:off x="960828" y="3086710"/>
            <a:ext cx="1495383" cy="1270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100">
                <a:solidFill>
                  <a:schemeClr val="accent1"/>
                </a:solidFill>
              </a:defRPr>
            </a:lvl1pPr>
          </a:lstStyle>
          <a:p>
            <a:pPr/>
            <a:r>
              <a:t>MAC layer</a:t>
            </a:r>
          </a:p>
        </p:txBody>
      </p:sp>
      <p:sp>
        <p:nvSpPr>
          <p:cNvPr id="288" name="SendPacket"/>
          <p:cNvSpPr txBox="1"/>
          <p:nvPr/>
        </p:nvSpPr>
        <p:spPr>
          <a:xfrm>
            <a:off x="2769172" y="4979044"/>
            <a:ext cx="2940140" cy="709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rgbClr val="F27100"/>
                </a:solidFill>
              </a:defRPr>
            </a:lvl1pPr>
          </a:lstStyle>
          <a:p>
            <a:pPr/>
            <a:r>
              <a:t>SendPacket</a:t>
            </a:r>
          </a:p>
        </p:txBody>
      </p:sp>
      <p:sp>
        <p:nvSpPr>
          <p:cNvPr id="289" name="Line"/>
          <p:cNvSpPr/>
          <p:nvPr/>
        </p:nvSpPr>
        <p:spPr>
          <a:xfrm>
            <a:off x="5813918" y="4337667"/>
            <a:ext cx="7" cy="1815167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90" name="Line"/>
          <p:cNvSpPr/>
          <p:nvPr/>
        </p:nvSpPr>
        <p:spPr>
          <a:xfrm flipV="1">
            <a:off x="8938117" y="4337667"/>
            <a:ext cx="8" cy="1815167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91" name="ReceiveOk/ReceiveError"/>
          <p:cNvSpPr txBox="1"/>
          <p:nvPr/>
        </p:nvSpPr>
        <p:spPr>
          <a:xfrm>
            <a:off x="12717115" y="5844447"/>
            <a:ext cx="2939098" cy="709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rgbClr val="F27100"/>
                </a:solidFill>
              </a:defRPr>
            </a:lvl1pPr>
          </a:lstStyle>
          <a:p>
            <a:pPr/>
            <a:r>
              <a:t>Success/fail</a:t>
            </a:r>
          </a:p>
        </p:txBody>
      </p:sp>
      <p:sp>
        <p:nvSpPr>
          <p:cNvPr id="292" name="ns-3 WifiNetDevice example"/>
          <p:cNvSpPr txBox="1"/>
          <p:nvPr/>
        </p:nvSpPr>
        <p:spPr>
          <a:xfrm>
            <a:off x="7679851" y="12120519"/>
            <a:ext cx="7983627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chemeClr val="accent2">
                    <a:lumOff val="-9921"/>
                  </a:schemeClr>
                </a:solidFill>
              </a:defRPr>
            </a:pPr>
            <a:r>
              <a:t>ns-3 WifiNetDevice example</a:t>
            </a:r>
            <a:r>
              <a:rPr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93" name="Rectangle"/>
          <p:cNvSpPr/>
          <p:nvPr/>
        </p:nvSpPr>
        <p:spPr>
          <a:xfrm>
            <a:off x="3365038" y="6146058"/>
            <a:ext cx="7636542" cy="1270007"/>
          </a:xfrm>
          <a:prstGeom prst="rect">
            <a:avLst/>
          </a:prstGeom>
          <a:ln w="25400">
            <a:solidFill>
              <a:srgbClr val="027001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94" name="WiFiPhy"/>
          <p:cNvSpPr txBox="1"/>
          <p:nvPr/>
        </p:nvSpPr>
        <p:spPr>
          <a:xfrm>
            <a:off x="18415556" y="6376845"/>
            <a:ext cx="3004415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27001"/>
                </a:solidFill>
              </a:defRPr>
            </a:lvl1pPr>
          </a:lstStyle>
          <a:p>
            <a:pPr/>
            <a:r>
              <a:t>PHY entity</a:t>
            </a:r>
          </a:p>
        </p:txBody>
      </p:sp>
      <p:sp>
        <p:nvSpPr>
          <p:cNvPr id="295" name="Line"/>
          <p:cNvSpPr/>
          <p:nvPr/>
        </p:nvSpPr>
        <p:spPr>
          <a:xfrm flipH="1" flipV="1">
            <a:off x="11029566" y="6636773"/>
            <a:ext cx="6429791" cy="5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96" name="Line"/>
          <p:cNvSpPr/>
          <p:nvPr/>
        </p:nvSpPr>
        <p:spPr>
          <a:xfrm>
            <a:off x="11029566" y="6974951"/>
            <a:ext cx="6429791" cy="1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97" name="SendPacket"/>
          <p:cNvSpPr txBox="1"/>
          <p:nvPr/>
        </p:nvSpPr>
        <p:spPr>
          <a:xfrm>
            <a:off x="11865696" y="6961931"/>
            <a:ext cx="4868813" cy="709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rgbClr val="F27100"/>
                </a:solidFill>
              </a:defRPr>
            </a:lvl1pPr>
          </a:lstStyle>
          <a:p>
            <a:pPr/>
            <a:r>
              <a:t>getReceptionStatus </a:t>
            </a:r>
          </a:p>
        </p:txBody>
      </p:sp>
      <p:sp>
        <p:nvSpPr>
          <p:cNvPr id="298" name="Takes care of RTS/CTS/DATA/ACK transactions"/>
          <p:cNvSpPr txBox="1"/>
          <p:nvPr/>
        </p:nvSpPr>
        <p:spPr>
          <a:xfrm>
            <a:off x="1005147" y="6145636"/>
            <a:ext cx="1495383" cy="1270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100">
                <a:solidFill>
                  <a:schemeClr val="accent1"/>
                </a:solidFill>
              </a:defRPr>
            </a:lvl1pPr>
          </a:lstStyle>
          <a:p>
            <a:pPr/>
            <a:r>
              <a:t>PHY layer</a:t>
            </a:r>
          </a:p>
        </p:txBody>
      </p:sp>
      <p:sp>
        <p:nvSpPr>
          <p:cNvPr id="299" name="Line"/>
          <p:cNvSpPr/>
          <p:nvPr/>
        </p:nvSpPr>
        <p:spPr>
          <a:xfrm>
            <a:off x="1115541" y="4715940"/>
            <a:ext cx="21373983" cy="1"/>
          </a:xfrm>
          <a:prstGeom prst="line">
            <a:avLst/>
          </a:prstGeom>
          <a:ln w="25400">
            <a:solidFill>
              <a:schemeClr val="accent1"/>
            </a:solidFill>
            <a:custDash>
              <a:ds d="200000" sp="200000"/>
            </a:custDash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00" name="Rectangle"/>
          <p:cNvSpPr/>
          <p:nvPr/>
        </p:nvSpPr>
        <p:spPr>
          <a:xfrm>
            <a:off x="17487341" y="6326371"/>
            <a:ext cx="5398927" cy="909380"/>
          </a:xfrm>
          <a:prstGeom prst="rect">
            <a:avLst/>
          </a:prstGeom>
          <a:ln w="25400">
            <a:solidFill>
              <a:schemeClr val="accent3">
                <a:satOff val="-7500"/>
                <a:lumOff val="-1058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01" name="WiFiPhy"/>
          <p:cNvSpPr txBox="1"/>
          <p:nvPr/>
        </p:nvSpPr>
        <p:spPr>
          <a:xfrm>
            <a:off x="17596116" y="8499736"/>
            <a:ext cx="5217263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27001"/>
                </a:solidFill>
              </a:defRPr>
            </a:lvl1pPr>
          </a:lstStyle>
          <a:p>
            <a:pPr/>
            <a:r>
              <a:t>Interference helper</a:t>
            </a:r>
          </a:p>
        </p:txBody>
      </p:sp>
      <p:sp>
        <p:nvSpPr>
          <p:cNvPr id="302" name="Rectangle"/>
          <p:cNvSpPr/>
          <p:nvPr/>
        </p:nvSpPr>
        <p:spPr>
          <a:xfrm>
            <a:off x="17521990" y="10698501"/>
            <a:ext cx="5365514" cy="909380"/>
          </a:xfrm>
          <a:prstGeom prst="rect">
            <a:avLst/>
          </a:prstGeom>
          <a:ln w="25400">
            <a:solidFill>
              <a:schemeClr val="accent3">
                <a:satOff val="-7500"/>
                <a:lumOff val="-1058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03" name="WiFiPhy"/>
          <p:cNvSpPr txBox="1"/>
          <p:nvPr/>
        </p:nvSpPr>
        <p:spPr>
          <a:xfrm>
            <a:off x="18485507" y="10685801"/>
            <a:ext cx="3298242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27001"/>
                </a:solidFill>
              </a:defRPr>
            </a:lvl1pPr>
          </a:lstStyle>
          <a:p>
            <a:pPr/>
            <a:r>
              <a:t>Error model</a:t>
            </a:r>
          </a:p>
        </p:txBody>
      </p:sp>
      <p:sp>
        <p:nvSpPr>
          <p:cNvPr id="304" name="Line"/>
          <p:cNvSpPr/>
          <p:nvPr/>
        </p:nvSpPr>
        <p:spPr>
          <a:xfrm>
            <a:off x="19244013" y="7236675"/>
            <a:ext cx="1" cy="1270851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05" name="SendPacket"/>
          <p:cNvSpPr txBox="1"/>
          <p:nvPr/>
        </p:nvSpPr>
        <p:spPr>
          <a:xfrm>
            <a:off x="20952747" y="9707490"/>
            <a:ext cx="1271296" cy="709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rgbClr val="F27100"/>
                </a:solidFill>
              </a:defRPr>
            </a:lvl1pPr>
          </a:lstStyle>
          <a:p>
            <a:pPr/>
            <a:r>
              <a:t>PER </a:t>
            </a:r>
          </a:p>
        </p:txBody>
      </p:sp>
      <p:sp>
        <p:nvSpPr>
          <p:cNvPr id="306" name="SendPacket"/>
          <p:cNvSpPr txBox="1"/>
          <p:nvPr/>
        </p:nvSpPr>
        <p:spPr>
          <a:xfrm>
            <a:off x="14451655" y="7628740"/>
            <a:ext cx="4868813" cy="709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rgbClr val="F27100"/>
                </a:solidFill>
              </a:defRPr>
            </a:lvl1pPr>
          </a:lstStyle>
          <a:p>
            <a:pPr/>
            <a:r>
              <a:t>getReceptionStatus </a:t>
            </a:r>
          </a:p>
        </p:txBody>
      </p:sp>
      <p:sp>
        <p:nvSpPr>
          <p:cNvPr id="307" name="SendPacket"/>
          <p:cNvSpPr txBox="1"/>
          <p:nvPr/>
        </p:nvSpPr>
        <p:spPr>
          <a:xfrm>
            <a:off x="13160554" y="9571002"/>
            <a:ext cx="6189829" cy="709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rgbClr val="F27100"/>
                </a:solidFill>
              </a:defRPr>
            </a:lvl1pPr>
          </a:lstStyle>
          <a:p>
            <a:pPr/>
            <a:r>
              <a:t>Configuration parameters </a:t>
            </a:r>
          </a:p>
        </p:txBody>
      </p:sp>
      <p:sp>
        <p:nvSpPr>
          <p:cNvPr id="308" name="Line"/>
          <p:cNvSpPr/>
          <p:nvPr/>
        </p:nvSpPr>
        <p:spPr>
          <a:xfrm flipV="1">
            <a:off x="20832368" y="7236675"/>
            <a:ext cx="1" cy="1270851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09" name="ReceiveOk/ReceiveError"/>
          <p:cNvSpPr txBox="1"/>
          <p:nvPr/>
        </p:nvSpPr>
        <p:spPr>
          <a:xfrm>
            <a:off x="20957908" y="7628740"/>
            <a:ext cx="2939098" cy="709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rgbClr val="F27100"/>
                </a:solidFill>
              </a:defRPr>
            </a:lvl1pPr>
          </a:lstStyle>
          <a:p>
            <a:pPr/>
            <a:r>
              <a:t>Success/fail</a:t>
            </a:r>
          </a:p>
        </p:txBody>
      </p:sp>
      <p:sp>
        <p:nvSpPr>
          <p:cNvPr id="310" name="Line"/>
          <p:cNvSpPr/>
          <p:nvPr/>
        </p:nvSpPr>
        <p:spPr>
          <a:xfrm>
            <a:off x="19273927" y="9392124"/>
            <a:ext cx="1" cy="1270851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11" name="Line"/>
          <p:cNvSpPr/>
          <p:nvPr/>
        </p:nvSpPr>
        <p:spPr>
          <a:xfrm flipV="1">
            <a:off x="20862283" y="9392124"/>
            <a:ext cx="1" cy="1270851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12" name="ReceiveOk/ReceiveError"/>
          <p:cNvSpPr txBox="1"/>
          <p:nvPr/>
        </p:nvSpPr>
        <p:spPr>
          <a:xfrm>
            <a:off x="9171637" y="4980574"/>
            <a:ext cx="2939099" cy="709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rgbClr val="F27100"/>
                </a:solidFill>
              </a:defRPr>
            </a:lvl1pPr>
          </a:lstStyle>
          <a:p>
            <a:pPr/>
            <a:r>
              <a:t>Success/fail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Why need PHY layer abstractions?"/>
          <p:cNvSpPr txBox="1"/>
          <p:nvPr>
            <p:ph type="title"/>
          </p:nvPr>
        </p:nvSpPr>
        <p:spPr>
          <a:xfrm>
            <a:off x="1000295" y="786375"/>
            <a:ext cx="21971002" cy="1433166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Issues with PHY layer abstractions</a:t>
            </a:r>
          </a:p>
        </p:txBody>
      </p:sp>
      <p:sp>
        <p:nvSpPr>
          <p:cNvPr id="315" name="Complexity in PHY"/>
          <p:cNvSpPr txBox="1"/>
          <p:nvPr>
            <p:ph type="body" sz="quarter" idx="1"/>
          </p:nvPr>
        </p:nvSpPr>
        <p:spPr>
          <a:xfrm>
            <a:off x="1000295" y="2117163"/>
            <a:ext cx="21971002" cy="934780"/>
          </a:xfrm>
          <a:prstGeom prst="rect">
            <a:avLst/>
          </a:prstGeom>
        </p:spPr>
        <p:txBody>
          <a:bodyPr/>
          <a:lstStyle/>
          <a:p>
            <a:pPr/>
            <a:r>
              <a:t>Exploding Complexity</a:t>
            </a:r>
          </a:p>
        </p:txBody>
      </p:sp>
      <p:sp>
        <p:nvSpPr>
          <p:cNvPr id="316" name="OFDM/OFDMA MIMO/MU-MIMO…"/>
          <p:cNvSpPr txBox="1"/>
          <p:nvPr>
            <p:ph type="body" idx="13"/>
          </p:nvPr>
        </p:nvSpPr>
        <p:spPr>
          <a:xfrm>
            <a:off x="552473" y="3806123"/>
            <a:ext cx="21971002" cy="825601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481263" indent="-481263">
              <a:buSzPct val="100000"/>
              <a:defRPr>
                <a:uFill>
                  <a:solidFill>
                    <a:srgbClr val="333333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Increasing MIMO dimensions </a:t>
            </a:r>
          </a:p>
          <a:p>
            <a:pPr marL="481263" indent="-481263">
              <a:buSzPct val="100000"/>
              <a:defRPr>
                <a:uFill>
                  <a:solidFill>
                    <a:srgbClr val="333333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Complex channels</a:t>
            </a:r>
          </a:p>
          <a:p>
            <a:pPr marL="481263" indent="-481263">
              <a:buSzPct val="100000"/>
              <a:defRPr>
                <a:uFill>
                  <a:solidFill>
                    <a:srgbClr val="333333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Greater co-channel interference                                                                          (denser networks)</a:t>
            </a:r>
          </a:p>
          <a:p>
            <a:pPr marL="481263" indent="-481263">
              <a:buSzPct val="100000"/>
              <a:defRPr>
                <a:uFill>
                  <a:solidFill>
                    <a:srgbClr val="333333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Higher order of MU transmissions</a:t>
            </a:r>
          </a:p>
        </p:txBody>
      </p:sp>
      <p:pic>
        <p:nvPicPr>
          <p:cNvPr id="317" name="Screen Shot 2021-01-18 at 9.13.57 PM.png" descr="Screen Shot 2021-01-18 at 9.13.57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24119" y="7441362"/>
            <a:ext cx="10373495" cy="6073002"/>
          </a:xfrm>
          <a:prstGeom prst="rect">
            <a:avLst/>
          </a:prstGeom>
          <a:ln w="12700">
            <a:miter lim="400000"/>
          </a:ln>
        </p:spPr>
      </p:pic>
      <p:sp>
        <p:nvSpPr>
          <p:cNvPr id="318" name="Slide Number"/>
          <p:cNvSpPr txBox="1"/>
          <p:nvPr>
            <p:ph type="sldNum" sz="quarter" idx="4294967295"/>
          </p:nvPr>
        </p:nvSpPr>
        <p:spPr>
          <a:xfrm>
            <a:off x="12001499" y="13080996"/>
            <a:ext cx="368505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19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0" t="16603" r="0" b="10174"/>
          <a:stretch>
            <a:fillRect/>
          </a:stretch>
        </p:blipFill>
        <p:spPr>
          <a:xfrm>
            <a:off x="21542545" y="11398"/>
            <a:ext cx="2857503" cy="2092295"/>
          </a:xfrm>
          <a:prstGeom prst="rect">
            <a:avLst/>
          </a:prstGeom>
          <a:ln w="12700">
            <a:miter lim="400000"/>
          </a:ln>
        </p:spPr>
      </p:pic>
      <p:pic>
        <p:nvPicPr>
          <p:cNvPr id="320" name="Screen Shot 2021-06-10 at 4.18.56 PM.png" descr="Screen Shot 2021-06-10 at 4.18.56 P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404862" y="2168283"/>
            <a:ext cx="10899309" cy="52085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lide Number"/>
          <p:cNvSpPr txBox="1"/>
          <p:nvPr>
            <p:ph type="sldNum" sz="quarter" idx="4294967295"/>
          </p:nvPr>
        </p:nvSpPr>
        <p:spPr>
          <a:xfrm>
            <a:off x="12001499" y="13080996"/>
            <a:ext cx="368505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23" name="Why need PHY layer abstractions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PHY layer complexity: runtimes</a:t>
            </a:r>
          </a:p>
        </p:txBody>
      </p:sp>
      <p:pic>
        <p:nvPicPr>
          <p:cNvPr id="324" name="Screen Shot 2021-01-18 at 9.18.00 PM.png" descr="Screen Shot 2021-01-18 at 9.18.00 PM.png"/>
          <p:cNvPicPr>
            <a:picLocks noChangeAspect="1"/>
          </p:cNvPicPr>
          <p:nvPr/>
        </p:nvPicPr>
        <p:blipFill>
          <a:blip r:embed="rId2">
            <a:extLst/>
          </a:blip>
          <a:srcRect l="0" t="17606" r="16194" b="0"/>
          <a:stretch>
            <a:fillRect/>
          </a:stretch>
        </p:blipFill>
        <p:spPr>
          <a:xfrm>
            <a:off x="12783660" y="2904002"/>
            <a:ext cx="10274265" cy="10083445"/>
          </a:xfrm>
          <a:prstGeom prst="rect">
            <a:avLst/>
          </a:prstGeom>
          <a:ln w="12700">
            <a:miter lim="400000"/>
          </a:ln>
        </p:spPr>
      </p:pic>
      <p:pic>
        <p:nvPicPr>
          <p:cNvPr id="325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0" t="16603" r="0" b="10174"/>
          <a:stretch>
            <a:fillRect/>
          </a:stretch>
        </p:blipFill>
        <p:spPr>
          <a:xfrm>
            <a:off x="21542545" y="11398"/>
            <a:ext cx="2857503" cy="2092295"/>
          </a:xfrm>
          <a:prstGeom prst="rect">
            <a:avLst/>
          </a:prstGeom>
          <a:ln w="12700">
            <a:miter lim="400000"/>
          </a:ln>
        </p:spPr>
      </p:pic>
      <p:sp>
        <p:nvSpPr>
          <p:cNvPr id="326" name="OFDM/OFDMA MIMO/MU-MIMO…"/>
          <p:cNvSpPr txBox="1"/>
          <p:nvPr/>
        </p:nvSpPr>
        <p:spPr>
          <a:xfrm>
            <a:off x="614840" y="2840347"/>
            <a:ext cx="21971002" cy="4420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481263" indent="-481263">
              <a:buSzPct val="100000"/>
              <a:buChar char="•"/>
              <a:defRPr>
                <a:uFill>
                  <a:solidFill>
                    <a:srgbClr val="333333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Increasing MIMO dimensions </a:t>
            </a:r>
          </a:p>
          <a:p>
            <a:pPr marL="481263" indent="-481263">
              <a:buSzPct val="100000"/>
              <a:buChar char="•"/>
              <a:defRPr>
                <a:uFill>
                  <a:solidFill>
                    <a:srgbClr val="333333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Complex channels</a:t>
            </a:r>
          </a:p>
          <a:p>
            <a:pPr marL="481263" indent="-481263">
              <a:buSzPct val="100000"/>
              <a:buChar char="•"/>
              <a:defRPr>
                <a:uFill>
                  <a:solidFill>
                    <a:srgbClr val="333333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Greater interference (denser network) </a:t>
            </a:r>
          </a:p>
          <a:p>
            <a:pPr marL="481263" indent="-481263">
              <a:buSzPct val="100000"/>
              <a:buChar char="•"/>
              <a:defRPr>
                <a:uFill>
                  <a:solidFill>
                    <a:srgbClr val="333333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Higher order of MU transmissions</a:t>
            </a:r>
          </a:p>
        </p:txBody>
      </p:sp>
      <p:sp>
        <p:nvSpPr>
          <p:cNvPr id="327" name="Single link, 40,000 packets, targeting [10-2, 1] avg PER"/>
          <p:cNvSpPr txBox="1"/>
          <p:nvPr/>
        </p:nvSpPr>
        <p:spPr>
          <a:xfrm>
            <a:off x="13320306" y="2553937"/>
            <a:ext cx="9964624" cy="572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200"/>
            </a:pPr>
            <a:r>
              <a:t>Single link, 40,000 packets, targeting [10</a:t>
            </a:r>
            <a:r>
              <a:rPr baseline="31999"/>
              <a:t>-2</a:t>
            </a:r>
            <a:r>
              <a:t>, 1] avg PER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lide Number"/>
          <p:cNvSpPr txBox="1"/>
          <p:nvPr>
            <p:ph type="sldNum" sz="quarter" idx="4294967295"/>
          </p:nvPr>
        </p:nvSpPr>
        <p:spPr>
          <a:xfrm>
            <a:off x="12001499" y="13080996"/>
            <a:ext cx="368505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30" name="Why need PHY layer abstractions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PHY layer complexity: runtimes</a:t>
            </a:r>
          </a:p>
        </p:txBody>
      </p:sp>
      <p:pic>
        <p:nvPicPr>
          <p:cNvPr id="331" name="Screen Shot 2021-01-18 at 9.18.00 PM.png" descr="Screen Shot 2021-01-18 at 9.18.00 PM.png"/>
          <p:cNvPicPr>
            <a:picLocks noChangeAspect="1"/>
          </p:cNvPicPr>
          <p:nvPr/>
        </p:nvPicPr>
        <p:blipFill>
          <a:blip r:embed="rId2">
            <a:extLst/>
          </a:blip>
          <a:srcRect l="0" t="17606" r="16194" b="0"/>
          <a:stretch>
            <a:fillRect/>
          </a:stretch>
        </p:blipFill>
        <p:spPr>
          <a:xfrm>
            <a:off x="12783660" y="2904002"/>
            <a:ext cx="10274265" cy="10083445"/>
          </a:xfrm>
          <a:prstGeom prst="rect">
            <a:avLst/>
          </a:prstGeom>
          <a:ln w="12700">
            <a:miter lim="400000"/>
          </a:ln>
        </p:spPr>
      </p:pic>
      <p:sp>
        <p:nvSpPr>
          <p:cNvPr id="332" name="Very large runtime for running full PHY simulation (end-to-end encoding/decoding modulation/demodulating steps)"/>
          <p:cNvSpPr txBox="1"/>
          <p:nvPr/>
        </p:nvSpPr>
        <p:spPr>
          <a:xfrm>
            <a:off x="1037303" y="7945724"/>
            <a:ext cx="11746359" cy="2114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EE230C"/>
                </a:solidFill>
              </a:defRPr>
            </a:lvl1pPr>
          </a:lstStyle>
          <a:p>
            <a:pPr/>
            <a:r>
              <a:t>Very large runtime for running full PHY simulation (end-to-end encoding/decoding modulation/demodulating steps)</a:t>
            </a:r>
          </a:p>
        </p:txBody>
      </p:sp>
      <p:pic>
        <p:nvPicPr>
          <p:cNvPr id="333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0" t="16603" r="0" b="10174"/>
          <a:stretch>
            <a:fillRect/>
          </a:stretch>
        </p:blipFill>
        <p:spPr>
          <a:xfrm>
            <a:off x="21542545" y="11398"/>
            <a:ext cx="2857503" cy="2092295"/>
          </a:xfrm>
          <a:prstGeom prst="rect">
            <a:avLst/>
          </a:prstGeom>
          <a:ln w="12700">
            <a:miter lim="400000"/>
          </a:ln>
        </p:spPr>
      </p:pic>
      <p:sp>
        <p:nvSpPr>
          <p:cNvPr id="334" name="OFDM/OFDMA MIMO/MU-MIMO…"/>
          <p:cNvSpPr txBox="1"/>
          <p:nvPr/>
        </p:nvSpPr>
        <p:spPr>
          <a:xfrm>
            <a:off x="614840" y="2840347"/>
            <a:ext cx="21971002" cy="8256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481263" indent="-481263">
              <a:buSzPct val="100000"/>
              <a:buChar char="•"/>
              <a:defRPr>
                <a:uFill>
                  <a:solidFill>
                    <a:srgbClr val="333333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Increasing MIMO dimensions </a:t>
            </a:r>
          </a:p>
          <a:p>
            <a:pPr marL="481263" indent="-481263">
              <a:buSzPct val="100000"/>
              <a:buChar char="•"/>
              <a:defRPr>
                <a:uFill>
                  <a:solidFill>
                    <a:srgbClr val="333333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Complex channels</a:t>
            </a:r>
          </a:p>
          <a:p>
            <a:pPr marL="481263" indent="-481263">
              <a:buSzPct val="100000"/>
              <a:buChar char="•"/>
              <a:defRPr>
                <a:uFill>
                  <a:solidFill>
                    <a:srgbClr val="333333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Greater interference (denser network) </a:t>
            </a:r>
          </a:p>
          <a:p>
            <a:pPr marL="481263" indent="-481263">
              <a:buSzPct val="100000"/>
              <a:buChar char="•"/>
              <a:defRPr>
                <a:uFill>
                  <a:solidFill>
                    <a:srgbClr val="333333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Higher order of MU transmissions</a:t>
            </a:r>
          </a:p>
        </p:txBody>
      </p:sp>
      <p:sp>
        <p:nvSpPr>
          <p:cNvPr id="335" name="Single link, 40,000 packets, targeting [10-2, 1] avg PER"/>
          <p:cNvSpPr txBox="1"/>
          <p:nvPr/>
        </p:nvSpPr>
        <p:spPr>
          <a:xfrm>
            <a:off x="13320306" y="2553937"/>
            <a:ext cx="9964624" cy="572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200"/>
            </a:pPr>
            <a:r>
              <a:t>Single link, 40,000 packets, targeting [10</a:t>
            </a:r>
            <a:r>
              <a:rPr baseline="31999"/>
              <a:t>-2</a:t>
            </a:r>
            <a:r>
              <a:t>, 1] avg PER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lide Number"/>
          <p:cNvSpPr txBox="1"/>
          <p:nvPr>
            <p:ph type="sldNum" sz="quarter" idx="4294967295"/>
          </p:nvPr>
        </p:nvSpPr>
        <p:spPr>
          <a:xfrm>
            <a:off x="12001499" y="13080996"/>
            <a:ext cx="368505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38" name="Why need PHY layer abstractions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PHY layer complexity: runtimes</a:t>
            </a:r>
          </a:p>
        </p:txBody>
      </p:sp>
      <p:pic>
        <p:nvPicPr>
          <p:cNvPr id="339" name="Screen Shot 2021-01-18 at 9.18.00 PM.png" descr="Screen Shot 2021-01-18 at 9.18.00 PM.png"/>
          <p:cNvPicPr>
            <a:picLocks noChangeAspect="1"/>
          </p:cNvPicPr>
          <p:nvPr/>
        </p:nvPicPr>
        <p:blipFill>
          <a:blip r:embed="rId2">
            <a:extLst/>
          </a:blip>
          <a:srcRect l="0" t="17606" r="16194" b="0"/>
          <a:stretch>
            <a:fillRect/>
          </a:stretch>
        </p:blipFill>
        <p:spPr>
          <a:xfrm>
            <a:off x="12783660" y="2904002"/>
            <a:ext cx="10274265" cy="10083445"/>
          </a:xfrm>
          <a:prstGeom prst="rect">
            <a:avLst/>
          </a:prstGeom>
          <a:ln w="12700">
            <a:miter lim="400000"/>
          </a:ln>
        </p:spPr>
      </p:pic>
      <p:sp>
        <p:nvSpPr>
          <p:cNvPr id="340" name="Very large runtime for running full PHY simulation (end-to-end encoding/decoding modulation/demodulating steps)"/>
          <p:cNvSpPr txBox="1"/>
          <p:nvPr/>
        </p:nvSpPr>
        <p:spPr>
          <a:xfrm>
            <a:off x="1037303" y="7945724"/>
            <a:ext cx="11746359" cy="2114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EE230C"/>
                </a:solidFill>
              </a:defRPr>
            </a:lvl1pPr>
          </a:lstStyle>
          <a:p>
            <a:pPr/>
            <a:r>
              <a:t>Very large runtime for running full PHY simulation (end-to-end encoding/decoding modulation/demodulating steps)</a:t>
            </a:r>
          </a:p>
        </p:txBody>
      </p:sp>
      <p:sp>
        <p:nvSpPr>
          <p:cNvPr id="341" name="Need to abstract PHY layer for ns-3"/>
          <p:cNvSpPr txBox="1"/>
          <p:nvPr/>
        </p:nvSpPr>
        <p:spPr>
          <a:xfrm>
            <a:off x="614838" y="10430115"/>
            <a:ext cx="12283006" cy="2114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027001"/>
                </a:solidFill>
              </a:defRPr>
            </a:lvl1pPr>
          </a:lstStyle>
          <a:p>
            <a:pPr/>
            <a:r>
              <a:t>Need improved PHY layer abstractions: preserve simulation accuracy while reducing run-times </a:t>
            </a:r>
          </a:p>
        </p:txBody>
      </p:sp>
      <p:pic>
        <p:nvPicPr>
          <p:cNvPr id="342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0" t="16603" r="0" b="10174"/>
          <a:stretch>
            <a:fillRect/>
          </a:stretch>
        </p:blipFill>
        <p:spPr>
          <a:xfrm>
            <a:off x="21542545" y="11398"/>
            <a:ext cx="2857503" cy="2092295"/>
          </a:xfrm>
          <a:prstGeom prst="rect">
            <a:avLst/>
          </a:prstGeom>
          <a:ln w="12700">
            <a:miter lim="400000"/>
          </a:ln>
        </p:spPr>
      </p:pic>
      <p:sp>
        <p:nvSpPr>
          <p:cNvPr id="343" name="OFDM/OFDMA MIMO/MU-MIMO…"/>
          <p:cNvSpPr txBox="1"/>
          <p:nvPr/>
        </p:nvSpPr>
        <p:spPr>
          <a:xfrm>
            <a:off x="614840" y="2840347"/>
            <a:ext cx="21971002" cy="8256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481263" indent="-481263">
              <a:buSzPct val="100000"/>
              <a:buChar char="•"/>
              <a:defRPr>
                <a:uFill>
                  <a:solidFill>
                    <a:srgbClr val="333333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Increasing MIMO dimensions </a:t>
            </a:r>
          </a:p>
          <a:p>
            <a:pPr marL="481263" indent="-481263">
              <a:buSzPct val="100000"/>
              <a:buChar char="•"/>
              <a:defRPr>
                <a:uFill>
                  <a:solidFill>
                    <a:srgbClr val="333333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Complex channels</a:t>
            </a:r>
          </a:p>
          <a:p>
            <a:pPr marL="481263" indent="-481263">
              <a:buSzPct val="100000"/>
              <a:buChar char="•"/>
              <a:defRPr>
                <a:uFill>
                  <a:solidFill>
                    <a:srgbClr val="333333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Greater interference (denser network) </a:t>
            </a:r>
          </a:p>
          <a:p>
            <a:pPr marL="481263" indent="-481263">
              <a:buSzPct val="100000"/>
              <a:buChar char="•"/>
              <a:defRPr>
                <a:uFill>
                  <a:solidFill>
                    <a:srgbClr val="333333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Higher order of MU transmissions</a:t>
            </a:r>
          </a:p>
        </p:txBody>
      </p:sp>
      <p:sp>
        <p:nvSpPr>
          <p:cNvPr id="344" name="Single link, 40,000 packets, targeting [10-2, 1] avg PER"/>
          <p:cNvSpPr txBox="1"/>
          <p:nvPr/>
        </p:nvSpPr>
        <p:spPr>
          <a:xfrm>
            <a:off x="13320306" y="2553937"/>
            <a:ext cx="9964624" cy="572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200"/>
            </a:pPr>
            <a:r>
              <a:t>Single link, 40,000 packets, targeting [10</a:t>
            </a:r>
            <a:r>
              <a:rPr baseline="31999"/>
              <a:t>-2</a:t>
            </a:r>
            <a:r>
              <a:t>, 1] avg PER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History of ns-3 PHY layer abstractions (error model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072588">
              <a:defRPr spc="-300"/>
            </a:lvl1pPr>
          </a:lstStyle>
          <a:p>
            <a:pPr/>
            <a:r>
              <a:t>History of ns-3 PHY layer abstractions</a:t>
            </a:r>
          </a:p>
        </p:txBody>
      </p:sp>
      <p:sp>
        <p:nvSpPr>
          <p:cNvPr id="347" name="802.11a PHY layer abstraction - YANS model (2006) [1]…"/>
          <p:cNvSpPr txBox="1"/>
          <p:nvPr>
            <p:ph type="body" idx="1"/>
          </p:nvPr>
        </p:nvSpPr>
        <p:spPr>
          <a:xfrm>
            <a:off x="1206500" y="2727742"/>
            <a:ext cx="21971000" cy="9139537"/>
          </a:xfrm>
          <a:prstGeom prst="rect">
            <a:avLst/>
          </a:prstGeom>
        </p:spPr>
        <p:txBody>
          <a:bodyPr lIns="50800" tIns="50800" rIns="50800" bIns="50800"/>
          <a:lstStyle/>
          <a:p>
            <a:pPr marL="609600" indent="-609600" defTabSz="2438337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800"/>
            </a:pPr>
            <a:r>
              <a:t>802.11a PHY layer abstraction - </a:t>
            </a:r>
            <a:r>
              <a:rPr>
                <a:solidFill>
                  <a:srgbClr val="0076BA"/>
                </a:solidFill>
              </a:rPr>
              <a:t>YANS</a:t>
            </a:r>
            <a:r>
              <a:t> model (2006) [1]</a:t>
            </a:r>
          </a:p>
          <a:p>
            <a:pPr lvl="1" marL="1219200" indent="-609600" defTabSz="2438337">
              <a:lnSpc>
                <a:spcPct val="90000"/>
              </a:lnSpc>
              <a:spcBef>
                <a:spcPts val="4500"/>
              </a:spcBef>
              <a:defRPr b="0" sz="4800">
                <a:solidFill>
                  <a:srgbClr val="F27100"/>
                </a:solidFill>
              </a:defRPr>
            </a:pPr>
            <a:r>
              <a:t>OFDM, SISO, IID AWGN channel</a:t>
            </a:r>
          </a:p>
          <a:p>
            <a:pPr lvl="1" marL="1219200" indent="-609600" defTabSz="2438337">
              <a:lnSpc>
                <a:spcPct val="90000"/>
              </a:lnSpc>
              <a:spcBef>
                <a:spcPts val="4500"/>
              </a:spcBef>
              <a:defRPr b="0" sz="4800"/>
            </a:pPr>
            <a:r>
              <a:t>Based on analytical bounds to obtain PER</a:t>
            </a:r>
          </a:p>
        </p:txBody>
      </p:sp>
      <p:sp>
        <p:nvSpPr>
          <p:cNvPr id="348" name="Slide Number"/>
          <p:cNvSpPr txBox="1"/>
          <p:nvPr>
            <p:ph type="sldNum" sz="quarter" idx="4294967295"/>
          </p:nvPr>
        </p:nvSpPr>
        <p:spPr>
          <a:xfrm>
            <a:off x="12001499" y="13080996"/>
            <a:ext cx="368505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49" name="[1] Mathieu Lacage and Thomas R. Henderson. 2006. Yet another network simulator. In Proceeding from the 2006 workshop on ns-2: the IP network simulator (WNS2 '06). ACM, New York, NY, USA, 12–es."/>
          <p:cNvSpPr txBox="1"/>
          <p:nvPr/>
        </p:nvSpPr>
        <p:spPr>
          <a:xfrm>
            <a:off x="194441" y="12082357"/>
            <a:ext cx="21695261" cy="100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/>
            <a:r>
              <a:t>[1] Mathieu Lacage and Thomas R. Henderson. 2006. Yet another network simulator. Proc. 2006 workshop on ns-2: the IP network simulator (WNS2 '06)</a:t>
            </a:r>
          </a:p>
        </p:txBody>
      </p:sp>
      <p:pic>
        <p:nvPicPr>
          <p:cNvPr id="350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16603" r="0" b="10174"/>
          <a:stretch>
            <a:fillRect/>
          </a:stretch>
        </p:blipFill>
        <p:spPr>
          <a:xfrm>
            <a:off x="21542545" y="11398"/>
            <a:ext cx="2857503" cy="2092295"/>
          </a:xfrm>
          <a:prstGeom prst="rect">
            <a:avLst/>
          </a:prstGeom>
          <a:ln w="12700">
            <a:miter lim="400000"/>
          </a:ln>
        </p:spPr>
      </p:pic>
      <p:pic>
        <p:nvPicPr>
          <p:cNvPr id="351" name="Screen Shot 2021-05-29 at 5.52.32 PM.png" descr="Screen Shot 2021-05-29 at 5.52.32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25228" y="6000049"/>
            <a:ext cx="10219545" cy="5321421"/>
          </a:xfrm>
          <a:prstGeom prst="rect">
            <a:avLst/>
          </a:prstGeom>
          <a:ln w="12700">
            <a:miter lim="400000"/>
          </a:ln>
        </p:spPr>
      </p:pic>
      <p:sp>
        <p:nvSpPr>
          <p:cNvPr id="352" name="Rectangle"/>
          <p:cNvSpPr/>
          <p:nvPr/>
        </p:nvSpPr>
        <p:spPr>
          <a:xfrm>
            <a:off x="9437824" y="8173565"/>
            <a:ext cx="5301060" cy="247264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53" name="Rectangle"/>
          <p:cNvSpPr/>
          <p:nvPr/>
        </p:nvSpPr>
        <p:spPr>
          <a:xfrm>
            <a:off x="13272740" y="6195685"/>
            <a:ext cx="3703121" cy="164441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54" name="Rectangle"/>
          <p:cNvSpPr/>
          <p:nvPr/>
        </p:nvSpPr>
        <p:spPr>
          <a:xfrm>
            <a:off x="13179713" y="7902331"/>
            <a:ext cx="782325" cy="74822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55" name="Rectangle"/>
          <p:cNvSpPr/>
          <p:nvPr/>
        </p:nvSpPr>
        <p:spPr>
          <a:xfrm>
            <a:off x="14244599" y="8574612"/>
            <a:ext cx="782325" cy="74822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56" name="Rectangle"/>
          <p:cNvSpPr/>
          <p:nvPr/>
        </p:nvSpPr>
        <p:spPr>
          <a:xfrm>
            <a:off x="14393410" y="9035774"/>
            <a:ext cx="782325" cy="74822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57" name="Rectangle"/>
          <p:cNvSpPr/>
          <p:nvPr/>
        </p:nvSpPr>
        <p:spPr>
          <a:xfrm rot="21243801">
            <a:off x="15055224" y="9424509"/>
            <a:ext cx="243923" cy="74822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58" name="Rectangle"/>
          <p:cNvSpPr/>
          <p:nvPr/>
        </p:nvSpPr>
        <p:spPr>
          <a:xfrm rot="20910961">
            <a:off x="15214485" y="9912795"/>
            <a:ext cx="183109" cy="74822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59" name="Rectangle"/>
          <p:cNvSpPr/>
          <p:nvPr/>
        </p:nvSpPr>
        <p:spPr>
          <a:xfrm>
            <a:off x="9023969" y="8574612"/>
            <a:ext cx="782325" cy="74822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60" name="Rectangle"/>
          <p:cNvSpPr/>
          <p:nvPr/>
        </p:nvSpPr>
        <p:spPr>
          <a:xfrm rot="885465">
            <a:off x="8860601" y="8934174"/>
            <a:ext cx="243923" cy="74822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61" name="Rectangle"/>
          <p:cNvSpPr/>
          <p:nvPr/>
        </p:nvSpPr>
        <p:spPr>
          <a:xfrm rot="885465">
            <a:off x="9293171" y="8286644"/>
            <a:ext cx="243923" cy="74823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62" name="Rectangle"/>
          <p:cNvSpPr/>
          <p:nvPr/>
        </p:nvSpPr>
        <p:spPr>
          <a:xfrm rot="985807">
            <a:off x="8623474" y="9930057"/>
            <a:ext cx="243924" cy="74823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63" name="Rectangle"/>
          <p:cNvSpPr/>
          <p:nvPr/>
        </p:nvSpPr>
        <p:spPr>
          <a:xfrm rot="693875">
            <a:off x="9307621" y="7002332"/>
            <a:ext cx="969046" cy="74822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64" name="Rectangle"/>
          <p:cNvSpPr/>
          <p:nvPr/>
        </p:nvSpPr>
        <p:spPr>
          <a:xfrm>
            <a:off x="9074770" y="7359861"/>
            <a:ext cx="1899602" cy="48023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65" name="Rectangle"/>
          <p:cNvSpPr/>
          <p:nvPr/>
        </p:nvSpPr>
        <p:spPr>
          <a:xfrm rot="836122">
            <a:off x="8679043" y="9583944"/>
            <a:ext cx="243923" cy="74823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66" name="Rectangle"/>
          <p:cNvSpPr/>
          <p:nvPr/>
        </p:nvSpPr>
        <p:spPr>
          <a:xfrm>
            <a:off x="9112059" y="6991937"/>
            <a:ext cx="1899602" cy="48023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67" name="Text"/>
          <p:cNvSpPr txBox="1"/>
          <p:nvPr/>
        </p:nvSpPr>
        <p:spPr>
          <a:xfrm>
            <a:off x="12595295" y="11454516"/>
            <a:ext cx="368504" cy="37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History of ns-3 PHY layer abstractions (error model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072588">
              <a:defRPr spc="-300"/>
            </a:lvl1pPr>
          </a:lstStyle>
          <a:p>
            <a:pPr/>
            <a:r>
              <a:t>History of ns-3 PHY layer abstractions</a:t>
            </a:r>
          </a:p>
        </p:txBody>
      </p:sp>
      <p:sp>
        <p:nvSpPr>
          <p:cNvPr id="370" name="802.11a PHY layer abstraction - YANS model (2006) [1]…"/>
          <p:cNvSpPr txBox="1"/>
          <p:nvPr>
            <p:ph type="body" idx="1"/>
          </p:nvPr>
        </p:nvSpPr>
        <p:spPr>
          <a:xfrm>
            <a:off x="1206500" y="2727742"/>
            <a:ext cx="21971000" cy="9139537"/>
          </a:xfrm>
          <a:prstGeom prst="rect">
            <a:avLst/>
          </a:prstGeom>
        </p:spPr>
        <p:txBody>
          <a:bodyPr lIns="50800" tIns="50800" rIns="50800" bIns="50800"/>
          <a:lstStyle/>
          <a:p>
            <a:pPr marL="609600" indent="-609600" defTabSz="2438337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800"/>
            </a:pPr>
            <a:r>
              <a:t>802.11n PHY layer abstraction  - </a:t>
            </a:r>
            <a:r>
              <a:rPr>
                <a:solidFill>
                  <a:srgbClr val="0076BA"/>
                </a:solidFill>
              </a:rPr>
              <a:t>link-to-system (L2S) mapping</a:t>
            </a:r>
            <a:r>
              <a:t> (2017) [2]</a:t>
            </a:r>
          </a:p>
          <a:p>
            <a:pPr lvl="1" marL="1219200" indent="-609600" defTabSz="2438337">
              <a:lnSpc>
                <a:spcPct val="90000"/>
              </a:lnSpc>
              <a:spcBef>
                <a:spcPts val="4500"/>
              </a:spcBef>
              <a:defRPr b="0" sz="4800">
                <a:solidFill>
                  <a:srgbClr val="027001"/>
                </a:solidFill>
              </a:defRPr>
            </a:pPr>
            <a:r>
              <a:t>OFDM, SISO, IID frequency-selective channel</a:t>
            </a:r>
          </a:p>
          <a:p>
            <a:pPr lvl="1" marL="1219200" indent="-609600" defTabSz="2438337">
              <a:lnSpc>
                <a:spcPct val="90000"/>
              </a:lnSpc>
              <a:spcBef>
                <a:spcPts val="4500"/>
              </a:spcBef>
              <a:defRPr b="0" sz="4800"/>
            </a:pPr>
            <a:r>
              <a:t>Based on link simulations results and lookup tables to obtain PER</a:t>
            </a:r>
          </a:p>
          <a:p>
            <a:pPr lvl="1" marL="1219200" indent="-609600" defTabSz="2438337">
              <a:lnSpc>
                <a:spcPct val="90000"/>
              </a:lnSpc>
              <a:spcBef>
                <a:spcPts val="4500"/>
              </a:spcBef>
              <a:defRPr b="0" sz="4800"/>
            </a:pPr>
            <a:r>
              <a:t>Require channel generation in ns-3; </a:t>
            </a:r>
            <a:r>
              <a:rPr>
                <a:solidFill>
                  <a:srgbClr val="EE230C"/>
                </a:solidFill>
              </a:rPr>
              <a:t>slow</a:t>
            </a:r>
          </a:p>
        </p:txBody>
      </p:sp>
      <p:sp>
        <p:nvSpPr>
          <p:cNvPr id="371" name="Slide Number"/>
          <p:cNvSpPr txBox="1"/>
          <p:nvPr>
            <p:ph type="sldNum" sz="quarter" idx="4294967295"/>
          </p:nvPr>
        </p:nvSpPr>
        <p:spPr>
          <a:xfrm>
            <a:off x="12001499" y="13080996"/>
            <a:ext cx="368505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72" name="[2] Rohan Patidar, Sumit Roy, Thomas R. Henderson, and Amrutha Chandramohan. 2017. Link-to-System Mapping for ns-3 Wi-Fi OFDM Error Models. In Proceedings of the Workshop on ns-3 (WNS3 '17). ACM, New York, NY, USA, 31–38."/>
          <p:cNvSpPr txBox="1"/>
          <p:nvPr/>
        </p:nvSpPr>
        <p:spPr>
          <a:xfrm>
            <a:off x="116989" y="12562770"/>
            <a:ext cx="24267012" cy="1008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/>
            <a:r>
              <a:t>[2] Rohan Patidar, Sumit Roy, Thomas R. Henderson, and Amrutha Chandramohan. 2017. Link-to-System Mapping for ns-3 Wi-Fi OFDM Error Models. Proc. of Workshop on ns-3 (WNS3 '17).</a:t>
            </a:r>
          </a:p>
        </p:txBody>
      </p:sp>
      <p:pic>
        <p:nvPicPr>
          <p:cNvPr id="373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16603" r="0" b="10174"/>
          <a:stretch>
            <a:fillRect/>
          </a:stretch>
        </p:blipFill>
        <p:spPr>
          <a:xfrm>
            <a:off x="21542545" y="11398"/>
            <a:ext cx="2857503" cy="2092295"/>
          </a:xfrm>
          <a:prstGeom prst="rect">
            <a:avLst/>
          </a:prstGeom>
          <a:ln w="12700">
            <a:miter lim="400000"/>
          </a:ln>
        </p:spPr>
      </p:pic>
      <p:pic>
        <p:nvPicPr>
          <p:cNvPr id="374" name="Screen Shot 2021-05-29 at 5.52.32 PM.png" descr="Screen Shot 2021-05-29 at 5.52.32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82228" y="7290908"/>
            <a:ext cx="10219544" cy="53214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History of ns-3 PHY layer abstractions (error model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072588">
              <a:defRPr spc="-300"/>
            </a:lvl1pPr>
          </a:lstStyle>
          <a:p>
            <a:pPr/>
            <a:r>
              <a:t>History of ns-3 PHY layer abstractions</a:t>
            </a:r>
          </a:p>
        </p:txBody>
      </p:sp>
      <p:sp>
        <p:nvSpPr>
          <p:cNvPr id="377" name="Modeling complex WiFi PHY - EESM-log-SGN (2020-2021) [3,4]…"/>
          <p:cNvSpPr txBox="1"/>
          <p:nvPr>
            <p:ph type="body" idx="1"/>
          </p:nvPr>
        </p:nvSpPr>
        <p:spPr>
          <a:xfrm>
            <a:off x="1206499" y="2673161"/>
            <a:ext cx="21971002" cy="7339364"/>
          </a:xfrm>
          <a:prstGeom prst="rect">
            <a:avLst/>
          </a:prstGeom>
        </p:spPr>
        <p:txBody>
          <a:bodyPr lIns="50800" tIns="50800" rIns="50800" bIns="50800"/>
          <a:lstStyle/>
          <a:p>
            <a:pPr marL="591311" indent="-591311" defTabSz="2365187">
              <a:lnSpc>
                <a:spcPct val="90000"/>
              </a:lnSpc>
              <a:spcBef>
                <a:spcPts val="4300"/>
              </a:spcBef>
              <a:buSzPct val="123000"/>
              <a:buChar char="•"/>
              <a:defRPr b="0" sz="4600"/>
            </a:pPr>
            <a:r>
              <a:t>Modeling complex WiFi PHY - </a:t>
            </a:r>
            <a:r>
              <a:rPr b="1">
                <a:solidFill>
                  <a:srgbClr val="0076BA"/>
                </a:solidFill>
              </a:rPr>
              <a:t>EESM-log-SGN</a:t>
            </a:r>
            <a:r>
              <a:t> (2020-2021) [3,4]</a:t>
            </a:r>
          </a:p>
          <a:p>
            <a:pPr lvl="1" marL="1182622" indent="-591311" defTabSz="2365187">
              <a:lnSpc>
                <a:spcPct val="90000"/>
              </a:lnSpc>
              <a:spcBef>
                <a:spcPts val="4300"/>
              </a:spcBef>
              <a:defRPr b="0" sz="4600">
                <a:solidFill>
                  <a:srgbClr val="F27100"/>
                </a:solidFill>
              </a:defRPr>
            </a:pPr>
            <a:r>
              <a:t>OFDM/OFDMA MIMO/MU-MIMO, IID frequency-selective channel, interference</a:t>
            </a:r>
          </a:p>
          <a:p>
            <a:pPr lvl="1" marL="1182622" indent="-591311" defTabSz="2365187">
              <a:lnSpc>
                <a:spcPct val="90000"/>
              </a:lnSpc>
              <a:spcBef>
                <a:spcPts val="4300"/>
              </a:spcBef>
              <a:defRPr b="0" sz="4600"/>
            </a:pPr>
            <a:r>
              <a:t>Based on link simulations results and lookup tables to obtain PER</a:t>
            </a:r>
          </a:p>
          <a:p>
            <a:pPr lvl="1" marL="1182622" indent="-591311" defTabSz="2365187">
              <a:lnSpc>
                <a:spcPct val="90000"/>
              </a:lnSpc>
              <a:spcBef>
                <a:spcPts val="4300"/>
              </a:spcBef>
              <a:defRPr b="0" sz="4600"/>
            </a:pPr>
            <a:r>
              <a:t>Does not require channel generation in ns-3; </a:t>
            </a:r>
            <a:r>
              <a:rPr>
                <a:solidFill>
                  <a:srgbClr val="EE230C"/>
                </a:solidFill>
              </a:rPr>
              <a:t>fast</a:t>
            </a:r>
          </a:p>
        </p:txBody>
      </p:sp>
      <p:sp>
        <p:nvSpPr>
          <p:cNvPr id="378" name="Slide Number"/>
          <p:cNvSpPr txBox="1"/>
          <p:nvPr>
            <p:ph type="sldNum" sz="quarter" idx="4294967295"/>
          </p:nvPr>
        </p:nvSpPr>
        <p:spPr>
          <a:xfrm>
            <a:off x="12001499" y="13080996"/>
            <a:ext cx="368505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79" name="[3] Sian Jin, Sumit Roy, Weihua Jiang, and Thomas R. Henderson. 2020. Efficient Abstractions for Implementing TGn Channel and OFDM-MIMO Links in ns-3. WNS3 2020. ACM, New York, NY, USA, 33–40."/>
          <p:cNvSpPr txBox="1"/>
          <p:nvPr/>
        </p:nvSpPr>
        <p:spPr>
          <a:xfrm>
            <a:off x="225907" y="11421258"/>
            <a:ext cx="23722077" cy="100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/>
            <a:r>
              <a:t>[3] Sian Jin, Sumit Roy, Weihua Jiang, and Thomas R. Henderson. 2020. Efficient Abstractions for Implementing TGn Channel and OFDM-MIMO Links in ns-3. WNS3 2020. ACM, New York, NY, USA, 33–40.</a:t>
            </a:r>
          </a:p>
        </p:txBody>
      </p:sp>
      <p:sp>
        <p:nvSpPr>
          <p:cNvPr id="380" name="[4] Sian Jin, Sumit Roy, and Thomas R. Henderson. 2021. Efficient PHY Layer Abstraction for Fast  Simulations in Complex System Environments. Submitted to IEEE TCOM, minor revision."/>
          <p:cNvSpPr txBox="1"/>
          <p:nvPr/>
        </p:nvSpPr>
        <p:spPr>
          <a:xfrm>
            <a:off x="225907" y="12469976"/>
            <a:ext cx="23932185" cy="100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/>
            <a:r>
              <a:t>[4] Sian Jin, Sumit Roy, and Thomas R. Henderson. 2021. Efficient PHY Layer Abstraction for Fast  Simulations in Complex System Environments. IEEE TCOM. Early access.</a:t>
            </a:r>
          </a:p>
        </p:txBody>
      </p:sp>
      <p:pic>
        <p:nvPicPr>
          <p:cNvPr id="381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16603" r="0" b="10174"/>
          <a:stretch>
            <a:fillRect/>
          </a:stretch>
        </p:blipFill>
        <p:spPr>
          <a:xfrm>
            <a:off x="21542545" y="11398"/>
            <a:ext cx="2857503" cy="2092295"/>
          </a:xfrm>
          <a:prstGeom prst="rect">
            <a:avLst/>
          </a:prstGeom>
          <a:ln w="12700">
            <a:miter lim="400000"/>
          </a:ln>
        </p:spPr>
      </p:pic>
      <p:pic>
        <p:nvPicPr>
          <p:cNvPr id="382" name="Screen Shot 2021-05-29 at 5.52.32 PM.png" descr="Screen Shot 2021-05-29 at 5.52.32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58268" y="7384968"/>
            <a:ext cx="7857356" cy="40914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Outline for the following present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Outline</a:t>
            </a:r>
          </a:p>
        </p:txBody>
      </p:sp>
      <p:sp>
        <p:nvSpPr>
          <p:cNvPr id="385" name="Background…"/>
          <p:cNvSpPr txBox="1"/>
          <p:nvPr>
            <p:ph type="body" idx="1"/>
          </p:nvPr>
        </p:nvSpPr>
        <p:spPr>
          <a:xfrm>
            <a:off x="1206500" y="3227557"/>
            <a:ext cx="21971000" cy="8256014"/>
          </a:xfrm>
          <a:prstGeom prst="rect">
            <a:avLst/>
          </a:prstGeom>
        </p:spPr>
        <p:txBody>
          <a:bodyPr lIns="50800" tIns="50800" rIns="50800" bIns="50800"/>
          <a:lstStyle/>
          <a:p>
            <a:pPr marL="641683" indent="-641683" defTabSz="2438337">
              <a:lnSpc>
                <a:spcPct val="90000"/>
              </a:lnSpc>
              <a:spcBef>
                <a:spcPts val="4500"/>
              </a:spcBef>
              <a:buSzPct val="100000"/>
              <a:buAutoNum type="arabicPeriod" startAt="1"/>
              <a:defRPr b="0" sz="4800">
                <a:uFill>
                  <a:solidFill>
                    <a:srgbClr val="333333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Motivations for efficient PHY layer abstraction</a:t>
            </a:r>
            <a:endParaRPr>
              <a:latin typeface="+mn-lt"/>
              <a:ea typeface="+mn-ea"/>
              <a:cs typeface="+mn-cs"/>
              <a:sym typeface="Helvetica Neue"/>
            </a:endParaRPr>
          </a:p>
          <a:p>
            <a:pPr marL="641683" indent="-641683" defTabSz="2438337">
              <a:lnSpc>
                <a:spcPct val="90000"/>
              </a:lnSpc>
              <a:spcBef>
                <a:spcPts val="4500"/>
              </a:spcBef>
              <a:buSzPct val="100000"/>
              <a:buAutoNum type="arabicPeriod" startAt="1"/>
              <a:defRPr b="0" sz="4800">
                <a:solidFill>
                  <a:schemeClr val="accent5"/>
                </a:solidFill>
                <a:uFill>
                  <a:solidFill>
                    <a:srgbClr val="333333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Principles of EESM-log-SGN </a:t>
            </a:r>
            <a:endParaRPr>
              <a:latin typeface="+mn-lt"/>
              <a:ea typeface="+mn-ea"/>
              <a:cs typeface="+mn-cs"/>
              <a:sym typeface="Helvetica Neue"/>
            </a:endParaRPr>
          </a:p>
          <a:p>
            <a:pPr marL="641683" indent="-641683" defTabSz="2438337">
              <a:lnSpc>
                <a:spcPct val="90000"/>
              </a:lnSpc>
              <a:spcBef>
                <a:spcPts val="4500"/>
              </a:spcBef>
              <a:buSzPct val="100000"/>
              <a:buAutoNum type="arabicPeriod" startAt="1"/>
              <a:defRPr b="0" sz="4800">
                <a:uFill>
                  <a:solidFill>
                    <a:srgbClr val="333333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Implementation guide of EESM-log-SGN</a:t>
            </a:r>
            <a:endParaRPr>
              <a:latin typeface="+mn-lt"/>
              <a:ea typeface="+mn-ea"/>
              <a:cs typeface="+mn-cs"/>
              <a:sym typeface="Helvetica Neue"/>
            </a:endParaRPr>
          </a:p>
          <a:p>
            <a:pPr marL="641683" indent="-641683" defTabSz="2438337">
              <a:lnSpc>
                <a:spcPct val="90000"/>
              </a:lnSpc>
              <a:spcBef>
                <a:spcPts val="4500"/>
              </a:spcBef>
              <a:buSzPct val="100000"/>
              <a:buAutoNum type="arabicPeriod" startAt="1"/>
              <a:defRPr b="0" sz="4800">
                <a:uFill>
                  <a:solidFill>
                    <a:srgbClr val="333333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Demo of MATLAB offline link simulation steps (main part of this tutorial)</a:t>
            </a:r>
          </a:p>
          <a:p>
            <a:pPr marL="641683" indent="-641683" defTabSz="2438337">
              <a:lnSpc>
                <a:spcPct val="90000"/>
              </a:lnSpc>
              <a:spcBef>
                <a:spcPts val="4500"/>
              </a:spcBef>
              <a:buSzPct val="100000"/>
              <a:buAutoNum type="arabicPeriod" startAt="1"/>
              <a:defRPr b="0" sz="4800">
                <a:uFill>
                  <a:solidFill>
                    <a:srgbClr val="333333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Demo of ns-3 online network simulation steps</a:t>
            </a:r>
          </a:p>
        </p:txBody>
      </p:sp>
      <p:sp>
        <p:nvSpPr>
          <p:cNvPr id="386" name="Slide Number"/>
          <p:cNvSpPr txBox="1"/>
          <p:nvPr>
            <p:ph type="sldNum" sz="quarter" idx="4294967295"/>
          </p:nvPr>
        </p:nvSpPr>
        <p:spPr>
          <a:xfrm>
            <a:off x="12001499" y="13080995"/>
            <a:ext cx="368504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87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16603" r="0" b="10174"/>
          <a:stretch>
            <a:fillRect/>
          </a:stretch>
        </p:blipFill>
        <p:spPr>
          <a:xfrm>
            <a:off x="21542545" y="11398"/>
            <a:ext cx="2857503" cy="20922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Outline for the following present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Prior to talk</a:t>
            </a:r>
          </a:p>
        </p:txBody>
      </p:sp>
      <p:sp>
        <p:nvSpPr>
          <p:cNvPr id="170" name="Background…"/>
          <p:cNvSpPr txBox="1"/>
          <p:nvPr>
            <p:ph type="body" idx="1"/>
          </p:nvPr>
        </p:nvSpPr>
        <p:spPr>
          <a:xfrm>
            <a:off x="1206500" y="3227557"/>
            <a:ext cx="21971000" cy="8256014"/>
          </a:xfrm>
          <a:prstGeom prst="rect">
            <a:avLst/>
          </a:prstGeom>
        </p:spPr>
        <p:txBody>
          <a:bodyPr lIns="50800" tIns="50800" rIns="50800" bIns="50800"/>
          <a:lstStyle/>
          <a:p>
            <a:pPr marL="481263" indent="-481263" defTabSz="2438337">
              <a:lnSpc>
                <a:spcPct val="90000"/>
              </a:lnSpc>
              <a:spcBef>
                <a:spcPts val="4500"/>
              </a:spcBef>
              <a:buSzPct val="100000"/>
              <a:buChar char="•"/>
              <a:defRPr b="0" sz="4800">
                <a:uFill>
                  <a:solidFill>
                    <a:srgbClr val="333333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Prerequisite: </a:t>
            </a:r>
          </a:p>
          <a:p>
            <a:pPr lvl="1" marL="862262" indent="-481263" defTabSz="2438337">
              <a:lnSpc>
                <a:spcPct val="90000"/>
              </a:lnSpc>
              <a:spcBef>
                <a:spcPts val="4500"/>
              </a:spcBef>
              <a:buSzPct val="100000"/>
              <a:defRPr b="0" sz="4800">
                <a:uFill>
                  <a:solidFill>
                    <a:srgbClr val="333333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MATLAB 2020b or later version</a:t>
            </a:r>
          </a:p>
          <a:p>
            <a:pPr lvl="1" marL="862262" indent="-481263" defTabSz="2438337">
              <a:lnSpc>
                <a:spcPct val="90000"/>
              </a:lnSpc>
              <a:spcBef>
                <a:spcPts val="4500"/>
              </a:spcBef>
              <a:buSzPct val="100000"/>
              <a:defRPr b="0" sz="4800">
                <a:uFill>
                  <a:solidFill>
                    <a:srgbClr val="333333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MATLAB WLAN Toolbox 2020b or later version</a:t>
            </a:r>
          </a:p>
          <a:p>
            <a:pPr lvl="1" marL="862262" indent="-481263" defTabSz="2438337">
              <a:lnSpc>
                <a:spcPct val="90000"/>
              </a:lnSpc>
              <a:spcBef>
                <a:spcPts val="4500"/>
              </a:spcBef>
              <a:buSzPct val="100000"/>
              <a:defRPr b="0" sz="4800">
                <a:uFill>
                  <a:solidFill>
                    <a:srgbClr val="333333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MATLAB Parallel Computing Toolbox 2020b or later version (optional)</a:t>
            </a:r>
          </a:p>
          <a:p>
            <a:pPr marL="481263" indent="-481263" defTabSz="2438337">
              <a:lnSpc>
                <a:spcPct val="90000"/>
              </a:lnSpc>
              <a:spcBef>
                <a:spcPts val="4500"/>
              </a:spcBef>
              <a:buSzPct val="100000"/>
              <a:buChar char="•"/>
              <a:defRPr b="0" sz="4800">
                <a:uFill>
                  <a:solidFill>
                    <a:srgbClr val="333333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Matlab Code: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https://github.com/sianjin/EESM-log-SGN</a:t>
            </a:r>
          </a:p>
          <a:p>
            <a:pPr marL="481263" indent="-481263" defTabSz="2438337">
              <a:lnSpc>
                <a:spcPct val="90000"/>
              </a:lnSpc>
              <a:spcBef>
                <a:spcPts val="4500"/>
              </a:spcBef>
              <a:buSzPct val="100000"/>
              <a:buChar char="•"/>
              <a:defRPr b="0" sz="4800">
                <a:uFill>
                  <a:solidFill>
                    <a:srgbClr val="333333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ns-3 code: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https://gitlab.com/sderonne/ns-3-11be/-/tree/log_sgn_ofdma_mu_mimo_phy_abstraction</a:t>
            </a:r>
          </a:p>
        </p:txBody>
      </p:sp>
      <p:sp>
        <p:nvSpPr>
          <p:cNvPr id="171" name="Slide Number"/>
          <p:cNvSpPr txBox="1"/>
          <p:nvPr>
            <p:ph type="sldNum" sz="quarter" idx="4294967295"/>
          </p:nvPr>
        </p:nvSpPr>
        <p:spPr>
          <a:xfrm>
            <a:off x="12065050" y="13080995"/>
            <a:ext cx="241403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72" name="Image" descr="Image"/>
          <p:cNvPicPr>
            <a:picLocks noChangeAspect="1"/>
          </p:cNvPicPr>
          <p:nvPr/>
        </p:nvPicPr>
        <p:blipFill>
          <a:blip r:embed="rId4">
            <a:extLst/>
          </a:blip>
          <a:srcRect l="0" t="16603" r="0" b="10174"/>
          <a:stretch>
            <a:fillRect/>
          </a:stretch>
        </p:blipFill>
        <p:spPr>
          <a:xfrm>
            <a:off x="21542545" y="11398"/>
            <a:ext cx="2857503" cy="20922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Part 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PHY layer assumptions</a:t>
            </a:r>
          </a:p>
        </p:txBody>
      </p:sp>
      <p:sp>
        <p:nvSpPr>
          <p:cNvPr id="390" name="Channel model: independent and identically distributed (IID) frequency-selective fading channel…"/>
          <p:cNvSpPr txBox="1"/>
          <p:nvPr>
            <p:ph type="body" sz="half" idx="1"/>
          </p:nvPr>
        </p:nvSpPr>
        <p:spPr>
          <a:xfrm>
            <a:off x="716397" y="3385036"/>
            <a:ext cx="21971002" cy="4828636"/>
          </a:xfrm>
          <a:prstGeom prst="rect">
            <a:avLst/>
          </a:prstGeom>
        </p:spPr>
        <p:txBody>
          <a:bodyPr lIns="50800" tIns="50800" rIns="50800" bIns="50800"/>
          <a:lstStyle/>
          <a:p>
            <a:pPr marL="603504" indent="-603504" defTabSz="2413953">
              <a:lnSpc>
                <a:spcPct val="81000"/>
              </a:lnSpc>
              <a:spcBef>
                <a:spcPts val="4400"/>
              </a:spcBef>
              <a:buSzPct val="123000"/>
              <a:buChar char="•"/>
              <a:defRPr b="0" sz="4700"/>
            </a:pPr>
            <a:r>
              <a:t>Channel model: independent and identically distributed (IID) frequency-selective fading channel</a:t>
            </a:r>
          </a:p>
          <a:p>
            <a:pPr marL="603504" indent="-603504" defTabSz="2413953">
              <a:lnSpc>
                <a:spcPct val="81000"/>
              </a:lnSpc>
              <a:spcBef>
                <a:spcPts val="4400"/>
              </a:spcBef>
              <a:buSzPct val="123000"/>
              <a:buChar char="•"/>
              <a:defRPr b="0" sz="4700">
                <a:solidFill>
                  <a:srgbClr val="027001"/>
                </a:solidFill>
              </a:defRPr>
            </a:pPr>
            <a:r>
              <a:t>IID over time:</a:t>
            </a:r>
            <a:r>
              <a:rPr>
                <a:solidFill>
                  <a:srgbClr val="000000"/>
                </a:solidFill>
              </a:rPr>
              <a:t> each packet in the simulation experiences an indep. channel realization</a:t>
            </a:r>
          </a:p>
          <a:p>
            <a:pPr marL="603504" indent="-603504" defTabSz="2413953">
              <a:lnSpc>
                <a:spcPct val="81000"/>
              </a:lnSpc>
              <a:spcBef>
                <a:spcPts val="4400"/>
              </a:spcBef>
              <a:buSzPct val="123000"/>
              <a:buChar char="•"/>
              <a:defRPr b="0" sz="4700"/>
            </a:pPr>
            <a:r>
              <a:t>Channel instance is</a:t>
            </a:r>
            <a:r>
              <a:rPr>
                <a:solidFill>
                  <a:srgbClr val="027001"/>
                </a:solidFill>
              </a:rPr>
              <a:t> invariant</a:t>
            </a:r>
            <a:r>
              <a:t> </a:t>
            </a:r>
            <a:r>
              <a:rPr>
                <a:solidFill>
                  <a:srgbClr val="027001"/>
                </a:solidFill>
              </a:rPr>
              <a:t>during the transmission of each packet (block fading)</a:t>
            </a:r>
          </a:p>
        </p:txBody>
      </p:sp>
      <p:sp>
        <p:nvSpPr>
          <p:cNvPr id="391" name="Slide Number"/>
          <p:cNvSpPr txBox="1"/>
          <p:nvPr>
            <p:ph type="sldNum" sz="quarter" idx="4294967295"/>
          </p:nvPr>
        </p:nvSpPr>
        <p:spPr>
          <a:xfrm>
            <a:off x="11721985" y="13060342"/>
            <a:ext cx="368504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92" name="Line"/>
          <p:cNvSpPr/>
          <p:nvPr/>
        </p:nvSpPr>
        <p:spPr>
          <a:xfrm>
            <a:off x="4617851" y="12214435"/>
            <a:ext cx="14168094" cy="1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93" name="Time"/>
          <p:cNvSpPr txBox="1"/>
          <p:nvPr/>
        </p:nvSpPr>
        <p:spPr>
          <a:xfrm>
            <a:off x="18866817" y="11810213"/>
            <a:ext cx="1446886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Time</a:t>
            </a:r>
          </a:p>
        </p:txBody>
      </p:sp>
      <p:sp>
        <p:nvSpPr>
          <p:cNvPr id="394" name="Line"/>
          <p:cNvSpPr/>
          <p:nvPr/>
        </p:nvSpPr>
        <p:spPr>
          <a:xfrm>
            <a:off x="17146880" y="11864168"/>
            <a:ext cx="1245868" cy="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95" name="Line"/>
          <p:cNvSpPr/>
          <p:nvPr/>
        </p:nvSpPr>
        <p:spPr>
          <a:xfrm flipV="1">
            <a:off x="7175872" y="10301961"/>
            <a:ext cx="6" cy="80843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96" name="Line"/>
          <p:cNvSpPr/>
          <p:nvPr/>
        </p:nvSpPr>
        <p:spPr>
          <a:xfrm flipV="1">
            <a:off x="9659099" y="10293683"/>
            <a:ext cx="7" cy="118504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97" name="Line"/>
          <p:cNvSpPr/>
          <p:nvPr/>
        </p:nvSpPr>
        <p:spPr>
          <a:xfrm flipV="1">
            <a:off x="12141200" y="11094733"/>
            <a:ext cx="7" cy="38730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98" name="Line"/>
          <p:cNvSpPr/>
          <p:nvPr/>
        </p:nvSpPr>
        <p:spPr>
          <a:xfrm flipV="1">
            <a:off x="14630577" y="9932361"/>
            <a:ext cx="6" cy="11750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99" name="Line"/>
          <p:cNvSpPr/>
          <p:nvPr/>
        </p:nvSpPr>
        <p:spPr>
          <a:xfrm flipV="1">
            <a:off x="17134608" y="9932361"/>
            <a:ext cx="4" cy="1944512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00" name="Line"/>
          <p:cNvSpPr/>
          <p:nvPr/>
        </p:nvSpPr>
        <p:spPr>
          <a:xfrm flipV="1">
            <a:off x="4636012" y="10000724"/>
            <a:ext cx="7" cy="2213428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01" name="Channel gain"/>
          <p:cNvSpPr txBox="1"/>
          <p:nvPr/>
        </p:nvSpPr>
        <p:spPr>
          <a:xfrm>
            <a:off x="3455370" y="9267027"/>
            <a:ext cx="3682289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Channel gain</a:t>
            </a:r>
          </a:p>
        </p:txBody>
      </p:sp>
      <p:sp>
        <p:nvSpPr>
          <p:cNvPr id="402" name="Square"/>
          <p:cNvSpPr/>
          <p:nvPr/>
        </p:nvSpPr>
        <p:spPr>
          <a:xfrm>
            <a:off x="7879980" y="9745060"/>
            <a:ext cx="369141" cy="374606"/>
          </a:xfrm>
          <a:prstGeom prst="rect">
            <a:avLst/>
          </a:prstGeom>
          <a:solidFill>
            <a:srgbClr val="00A1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03" name="Square"/>
          <p:cNvSpPr/>
          <p:nvPr/>
        </p:nvSpPr>
        <p:spPr>
          <a:xfrm>
            <a:off x="13019515" y="10518881"/>
            <a:ext cx="369141" cy="374607"/>
          </a:xfrm>
          <a:prstGeom prst="rect">
            <a:avLst/>
          </a:prstGeom>
          <a:solidFill>
            <a:srgbClr val="FEAD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04" name="Square"/>
          <p:cNvSpPr/>
          <p:nvPr/>
        </p:nvSpPr>
        <p:spPr>
          <a:xfrm>
            <a:off x="10714156" y="10907438"/>
            <a:ext cx="369141" cy="374606"/>
          </a:xfrm>
          <a:prstGeom prst="rect">
            <a:avLst/>
          </a:prstGeom>
          <a:solidFill>
            <a:srgbClr val="60D93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05" name="Square"/>
          <p:cNvSpPr/>
          <p:nvPr/>
        </p:nvSpPr>
        <p:spPr>
          <a:xfrm>
            <a:off x="15685433" y="9483945"/>
            <a:ext cx="369142" cy="374606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06" name="Packet"/>
          <p:cNvSpPr txBox="1"/>
          <p:nvPr/>
        </p:nvSpPr>
        <p:spPr>
          <a:xfrm>
            <a:off x="7429023" y="8923378"/>
            <a:ext cx="1999794" cy="808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/>
            <a:r>
              <a:t>Packet</a:t>
            </a:r>
          </a:p>
        </p:txBody>
      </p:sp>
      <p:sp>
        <p:nvSpPr>
          <p:cNvPr id="407" name="Packet"/>
          <p:cNvSpPr txBox="1"/>
          <p:nvPr/>
        </p:nvSpPr>
        <p:spPr>
          <a:xfrm>
            <a:off x="12274743" y="9686199"/>
            <a:ext cx="2566000" cy="808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F27100"/>
                </a:solidFill>
              </a:defRPr>
            </a:lvl1pPr>
          </a:lstStyle>
          <a:p>
            <a:pPr/>
            <a:r>
              <a:t>Packet</a:t>
            </a:r>
          </a:p>
        </p:txBody>
      </p:sp>
      <p:sp>
        <p:nvSpPr>
          <p:cNvPr id="408" name="Packet"/>
          <p:cNvSpPr txBox="1"/>
          <p:nvPr/>
        </p:nvSpPr>
        <p:spPr>
          <a:xfrm>
            <a:off x="9758315" y="9991320"/>
            <a:ext cx="2442695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/>
            <a:r>
              <a:t>Packet</a:t>
            </a:r>
          </a:p>
        </p:txBody>
      </p:sp>
      <p:sp>
        <p:nvSpPr>
          <p:cNvPr id="409" name="Packet"/>
          <p:cNvSpPr txBox="1"/>
          <p:nvPr/>
        </p:nvSpPr>
        <p:spPr>
          <a:xfrm>
            <a:off x="14974808" y="8601694"/>
            <a:ext cx="2511319" cy="808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/>
            <a:r>
              <a:t>Packet</a:t>
            </a:r>
          </a:p>
        </p:txBody>
      </p:sp>
      <p:sp>
        <p:nvSpPr>
          <p:cNvPr id="410" name="Line"/>
          <p:cNvSpPr/>
          <p:nvPr/>
        </p:nvSpPr>
        <p:spPr>
          <a:xfrm>
            <a:off x="4659312" y="11107436"/>
            <a:ext cx="2511318" cy="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11" name="Line"/>
          <p:cNvSpPr/>
          <p:nvPr/>
        </p:nvSpPr>
        <p:spPr>
          <a:xfrm>
            <a:off x="7173262" y="10306385"/>
            <a:ext cx="2491629" cy="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12" name="Line"/>
          <p:cNvSpPr/>
          <p:nvPr/>
        </p:nvSpPr>
        <p:spPr>
          <a:xfrm>
            <a:off x="9650058" y="11492154"/>
            <a:ext cx="2491629" cy="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13" name="Line"/>
          <p:cNvSpPr/>
          <p:nvPr/>
        </p:nvSpPr>
        <p:spPr>
          <a:xfrm>
            <a:off x="12146281" y="11094736"/>
            <a:ext cx="2491629" cy="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14" name="Line"/>
          <p:cNvSpPr/>
          <p:nvPr/>
        </p:nvSpPr>
        <p:spPr>
          <a:xfrm>
            <a:off x="14627045" y="9945061"/>
            <a:ext cx="2511318" cy="2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15" name="[4] Sian Jin, Sumit Roy, and Thomas R. Henderson. 2021. Efficient PHY Layer Abstraction for Fast  Simulations in Complex System Environments. Submitted to IEEE TCOM, minor revision."/>
          <p:cNvSpPr txBox="1"/>
          <p:nvPr/>
        </p:nvSpPr>
        <p:spPr>
          <a:xfrm>
            <a:off x="225297" y="12399101"/>
            <a:ext cx="23932185" cy="1008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/>
            <a:r>
              <a:t>[4] Sian Jin, Sumit Roy, and Thomas R. Henderson. 2021. Efficient PHY Layer Abstraction for Fast  Simulations in Complex System Environments. IEEE TCOM. Early access.</a:t>
            </a:r>
          </a:p>
        </p:txBody>
      </p:sp>
      <p:pic>
        <p:nvPicPr>
          <p:cNvPr id="416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16603" r="0" b="10174"/>
          <a:stretch>
            <a:fillRect/>
          </a:stretch>
        </p:blipFill>
        <p:spPr>
          <a:xfrm>
            <a:off x="21542545" y="11398"/>
            <a:ext cx="2857503" cy="20922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L2S mapping suggested by IEEE TGax Group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389571">
              <a:defRPr spc="-199" sz="8300"/>
            </a:lvl1pPr>
          </a:lstStyle>
          <a:p>
            <a:pPr/>
            <a:r>
              <a:t>Traditional PHY layer abstraction [5] </a:t>
            </a:r>
          </a:p>
        </p:txBody>
      </p:sp>
      <p:sp>
        <p:nvSpPr>
          <p:cNvPr id="419" name="Flow chart for each received packet in WLAN:"/>
          <p:cNvSpPr txBox="1"/>
          <p:nvPr>
            <p:ph type="body" sz="quarter" idx="1"/>
          </p:nvPr>
        </p:nvSpPr>
        <p:spPr>
          <a:xfrm>
            <a:off x="1206500" y="2608562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  <a:r>
              <a:t>L2S mapping suggested by IEEE TGax group:</a:t>
            </a:r>
          </a:p>
        </p:txBody>
      </p:sp>
      <p:sp>
        <p:nvSpPr>
          <p:cNvPr id="420" name="Slide Number"/>
          <p:cNvSpPr txBox="1"/>
          <p:nvPr>
            <p:ph type="sldNum" sz="quarter" idx="4294967295"/>
          </p:nvPr>
        </p:nvSpPr>
        <p:spPr>
          <a:xfrm>
            <a:off x="12001499" y="13080995"/>
            <a:ext cx="368504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421" name="Screen Shot 2021-01-18 at 9.29.28 PM.png" descr="Screen Shot 2021-01-18 at 9.29.28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875706" y="4309350"/>
            <a:ext cx="11478504" cy="2143094"/>
          </a:xfrm>
          <a:prstGeom prst="rect">
            <a:avLst/>
          </a:prstGeom>
          <a:ln w="12700">
            <a:miter lim="400000"/>
          </a:ln>
        </p:spPr>
      </p:pic>
      <p:pic>
        <p:nvPicPr>
          <p:cNvPr id="422" name="Screen Shot 2021-04-09 at 10.09.32 AM.png" descr="Screen Shot 2021-04-09 at 10.09.32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81960" y="6213140"/>
            <a:ext cx="22893141" cy="5669895"/>
          </a:xfrm>
          <a:prstGeom prst="rect">
            <a:avLst/>
          </a:prstGeom>
          <a:ln w="12700">
            <a:miter lim="400000"/>
          </a:ln>
        </p:spPr>
      </p:pic>
      <p:sp>
        <p:nvSpPr>
          <p:cNvPr id="423" name="Connection Line"/>
          <p:cNvSpPr/>
          <p:nvPr/>
        </p:nvSpPr>
        <p:spPr>
          <a:xfrm>
            <a:off x="14587889" y="5733431"/>
            <a:ext cx="1695774" cy="22172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363" y="10401"/>
                  <a:pt x="8163" y="3201"/>
                  <a:pt x="0" y="0"/>
                </a:cubicBez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/>
          <a:lstStyle/>
          <a:p>
            <a:pPr/>
          </a:p>
        </p:txBody>
      </p:sp>
      <p:pic>
        <p:nvPicPr>
          <p:cNvPr id="424" name="Screen Shot 2021-04-09 at 10.11.12 AM.png" descr="Screen Shot 2021-04-09 at 10.11.12 A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504703" y="4913503"/>
            <a:ext cx="1595971" cy="934786"/>
          </a:xfrm>
          <a:prstGeom prst="rect">
            <a:avLst/>
          </a:prstGeom>
          <a:ln w="12700">
            <a:miter lim="400000"/>
          </a:ln>
        </p:spPr>
      </p:pic>
      <p:sp>
        <p:nvSpPr>
          <p:cNvPr id="425" name="for i-th subcarrier and j-th stream"/>
          <p:cNvSpPr txBox="1"/>
          <p:nvPr/>
        </p:nvSpPr>
        <p:spPr>
          <a:xfrm>
            <a:off x="4909354" y="5057273"/>
            <a:ext cx="7059893" cy="6472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700"/>
            </a:lvl1pPr>
          </a:lstStyle>
          <a:p>
            <a:pPr/>
            <a:r>
              <a:t>for i-th subcarrier and j-th stream</a:t>
            </a:r>
          </a:p>
        </p:txBody>
      </p:sp>
      <p:sp>
        <p:nvSpPr>
          <p:cNvPr id="426" name="Connection Line"/>
          <p:cNvSpPr/>
          <p:nvPr/>
        </p:nvSpPr>
        <p:spPr>
          <a:xfrm>
            <a:off x="10041663" y="5725171"/>
            <a:ext cx="756064" cy="17180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8876" y="13410"/>
                  <a:pt x="11676" y="6210"/>
                  <a:pt x="0" y="0"/>
                </a:cubicBez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/>
          <a:lstStyle/>
          <a:p>
            <a:pPr/>
          </a:p>
        </p:txBody>
      </p:sp>
      <p:pic>
        <p:nvPicPr>
          <p:cNvPr id="427" name="Image" descr="Image"/>
          <p:cNvPicPr>
            <a:picLocks noChangeAspect="1"/>
          </p:cNvPicPr>
          <p:nvPr/>
        </p:nvPicPr>
        <p:blipFill>
          <a:blip r:embed="rId5">
            <a:extLst/>
          </a:blip>
          <a:srcRect l="0" t="16603" r="0" b="10174"/>
          <a:stretch>
            <a:fillRect/>
          </a:stretch>
        </p:blipFill>
        <p:spPr>
          <a:xfrm>
            <a:off x="21542545" y="11398"/>
            <a:ext cx="2857503" cy="2092295"/>
          </a:xfrm>
          <a:prstGeom prst="rect">
            <a:avLst/>
          </a:prstGeom>
          <a:ln w="12700">
            <a:miter lim="400000"/>
          </a:ln>
        </p:spPr>
      </p:pic>
      <p:sp>
        <p:nvSpPr>
          <p:cNvPr id="428" name="[4] Sian Jin, Sumit Roy, and Thomas R. Henderson. 2021. Efficient PHY Layer Abstraction for Fast  Simulations in Complex System Environments. Submitted to IEEE TCOM, minor revision."/>
          <p:cNvSpPr txBox="1"/>
          <p:nvPr/>
        </p:nvSpPr>
        <p:spPr>
          <a:xfrm>
            <a:off x="225907" y="12327542"/>
            <a:ext cx="16426790" cy="572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/>
            <a:r>
              <a:t>[5] IEEE TGax Group, “IEEE p802.11 Wireless Lans: 11ax Evaluation Methodology,” 2016. </a:t>
            </a:r>
          </a:p>
        </p:txBody>
      </p:sp>
      <p:pic>
        <p:nvPicPr>
          <p:cNvPr id="429" name="Image" descr="Image"/>
          <p:cNvPicPr>
            <a:picLocks noChangeAspect="1"/>
          </p:cNvPicPr>
          <p:nvPr/>
        </p:nvPicPr>
        <p:blipFill>
          <a:blip r:embed="rId6">
            <a:extLst/>
          </a:blip>
          <a:srcRect l="16252" t="16767" r="9746" b="24894"/>
          <a:stretch>
            <a:fillRect/>
          </a:stretch>
        </p:blipFill>
        <p:spPr>
          <a:xfrm>
            <a:off x="401287" y="4728830"/>
            <a:ext cx="2687823" cy="1303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0" name="Screen Shot 2021-06-21 at 9.25.55 PM.png" descr="Screen Shot 2021-06-21 at 9.25.55 PM.png"/>
          <p:cNvPicPr>
            <a:picLocks noChangeAspect="1"/>
          </p:cNvPicPr>
          <p:nvPr/>
        </p:nvPicPr>
        <p:blipFill>
          <a:blip r:embed="rId7">
            <a:extLst/>
          </a:blip>
          <a:srcRect l="0" t="0" r="0" b="5389"/>
          <a:stretch>
            <a:fillRect/>
          </a:stretch>
        </p:blipFill>
        <p:spPr>
          <a:xfrm>
            <a:off x="17960675" y="7394451"/>
            <a:ext cx="2391064" cy="8162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Over an OFDM/OFDMA MIMO/MU-MIMO system, abstracting the post-MIMO processing SINRs over all subcarriers and spatial streams into a a single scalar metric - effective SINR…"/>
          <p:cNvSpPr txBox="1"/>
          <p:nvPr>
            <p:ph type="body" idx="1"/>
          </p:nvPr>
        </p:nvSpPr>
        <p:spPr>
          <a:xfrm>
            <a:off x="1206500" y="3441243"/>
            <a:ext cx="21971000" cy="9235762"/>
          </a:xfrm>
          <a:prstGeom prst="rect">
            <a:avLst/>
          </a:prstGeom>
        </p:spPr>
        <p:txBody>
          <a:bodyPr lIns="50800" tIns="50800" rIns="50800" bIns="50800"/>
          <a:lstStyle/>
          <a:p>
            <a:pPr marL="609600" indent="-609600" defTabSz="2438337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800"/>
            </a:pPr>
            <a:r>
              <a:t>Over an OFDM/OFDMA MIMO/MU-MIMO system, abstracting the post-MIMO processing SINRs over all subcarriers and spatial streams into a a </a:t>
            </a:r>
            <a:r>
              <a:rPr i="1"/>
              <a:t>single </a:t>
            </a:r>
            <a:r>
              <a:t>scalar metric - </a:t>
            </a:r>
            <a:r>
              <a:rPr>
                <a:solidFill>
                  <a:srgbClr val="F27100"/>
                </a:solidFill>
              </a:rPr>
              <a:t>effective SINR </a:t>
            </a:r>
            <a:endParaRPr sz="1200">
              <a:solidFill>
                <a:srgbClr val="F27100"/>
              </a:solidFill>
            </a:endParaRPr>
          </a:p>
          <a:p>
            <a:pPr marL="609600" indent="-609600" defTabSz="2438337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1200">
                <a:solidFill>
                  <a:srgbClr val="F27100"/>
                </a:solidFill>
              </a:defRPr>
            </a:pPr>
          </a:p>
          <a:p>
            <a:pPr marL="609600" indent="-609600" defTabSz="2438337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1200">
                <a:solidFill>
                  <a:srgbClr val="F27100"/>
                </a:solidFill>
              </a:defRPr>
            </a:pPr>
          </a:p>
          <a:p>
            <a:pPr marL="609600" indent="-609600" defTabSz="2438337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1200">
                <a:solidFill>
                  <a:srgbClr val="F27100"/>
                </a:solidFill>
              </a:defRPr>
            </a:pPr>
          </a:p>
          <a:p>
            <a:pPr marL="609600" indent="-609600" defTabSz="2438337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800"/>
            </a:pPr>
            <a:r>
              <a:t>The single effective SINR is a convenient metric to describe the packet-level performance for a network simulator </a:t>
            </a:r>
          </a:p>
        </p:txBody>
      </p:sp>
      <p:sp>
        <p:nvSpPr>
          <p:cNvPr id="433" name="Slide Number"/>
          <p:cNvSpPr txBox="1"/>
          <p:nvPr>
            <p:ph type="sldNum" sz="quarter" idx="4294967295"/>
          </p:nvPr>
        </p:nvSpPr>
        <p:spPr>
          <a:xfrm>
            <a:off x="12001499" y="13080995"/>
            <a:ext cx="368504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434" name="Screen Shot 2021-04-10 at 4.39.47 PM.png" descr="Screen Shot 2021-04-10 at 4.39.47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96065" y="5751459"/>
            <a:ext cx="13801433" cy="2529927"/>
          </a:xfrm>
          <a:prstGeom prst="rect">
            <a:avLst/>
          </a:prstGeom>
          <a:ln w="12700">
            <a:miter lim="400000"/>
          </a:ln>
        </p:spPr>
      </p:pic>
      <p:sp>
        <p:nvSpPr>
          <p:cNvPr id="435" name="L2S mapping function"/>
          <p:cNvSpPr txBox="1"/>
          <p:nvPr/>
        </p:nvSpPr>
        <p:spPr>
          <a:xfrm>
            <a:off x="16401157" y="5070021"/>
            <a:ext cx="6122518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27001"/>
                </a:solidFill>
              </a:defRPr>
            </a:lvl1pPr>
          </a:lstStyle>
          <a:p>
            <a:pPr/>
            <a:r>
              <a:t>L2S mapping function</a:t>
            </a:r>
          </a:p>
        </p:txBody>
      </p:sp>
      <p:sp>
        <p:nvSpPr>
          <p:cNvPr id="436" name="Connection Line"/>
          <p:cNvSpPr/>
          <p:nvPr/>
        </p:nvSpPr>
        <p:spPr>
          <a:xfrm>
            <a:off x="15276926" y="5523908"/>
            <a:ext cx="897930" cy="10887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5739" y="12193"/>
                  <a:pt x="12939" y="4993"/>
                  <a:pt x="21600" y="0"/>
                </a:cubicBez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/>
          <a:lstStyle/>
          <a:p>
            <a:pPr/>
          </a:p>
        </p:txBody>
      </p:sp>
      <p:pic>
        <p:nvPicPr>
          <p:cNvPr id="437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0" t="16603" r="0" b="10174"/>
          <a:stretch>
            <a:fillRect/>
          </a:stretch>
        </p:blipFill>
        <p:spPr>
          <a:xfrm>
            <a:off x="21542545" y="11398"/>
            <a:ext cx="2857503" cy="2092295"/>
          </a:xfrm>
          <a:prstGeom prst="rect">
            <a:avLst/>
          </a:prstGeom>
          <a:ln w="12700">
            <a:miter lim="400000"/>
          </a:ln>
        </p:spPr>
      </p:pic>
      <p:sp>
        <p:nvSpPr>
          <p:cNvPr id="438" name="Backup slid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Traditional PHY layer abstraction [5]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Over an OFDM/OFDMA MIMO/MU-MIMO system, abstracting the post-MIMO processing SINRs over all subcarriers and spatial streams into a a single scalar metric - effective SINR…"/>
          <p:cNvSpPr txBox="1"/>
          <p:nvPr>
            <p:ph type="body" idx="1"/>
          </p:nvPr>
        </p:nvSpPr>
        <p:spPr>
          <a:xfrm>
            <a:off x="1206500" y="3441243"/>
            <a:ext cx="21971000" cy="9235762"/>
          </a:xfrm>
          <a:prstGeom prst="rect">
            <a:avLst/>
          </a:prstGeom>
        </p:spPr>
        <p:txBody>
          <a:bodyPr lIns="50800" tIns="50800" rIns="50800" bIns="50800"/>
          <a:lstStyle/>
          <a:p>
            <a:pPr marL="609600" indent="-609600" defTabSz="2438337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800"/>
            </a:pPr>
            <a:r>
              <a:t>Over an OFDM/OFDMA MIMO/MU-MIMO system, abstracting the post-MIMO processing SINRs over all subcarriers and spatial streams into a a </a:t>
            </a:r>
            <a:r>
              <a:rPr i="1"/>
              <a:t>single </a:t>
            </a:r>
            <a:r>
              <a:t>scalar metric - </a:t>
            </a:r>
            <a:r>
              <a:rPr>
                <a:solidFill>
                  <a:srgbClr val="F27100"/>
                </a:solidFill>
              </a:rPr>
              <a:t>effective SINR </a:t>
            </a:r>
            <a:endParaRPr sz="1200">
              <a:solidFill>
                <a:srgbClr val="F27100"/>
              </a:solidFill>
            </a:endParaRPr>
          </a:p>
          <a:p>
            <a:pPr marL="609600" indent="-609600" defTabSz="2438337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1200">
                <a:solidFill>
                  <a:srgbClr val="F27100"/>
                </a:solidFill>
              </a:defRPr>
            </a:pPr>
          </a:p>
          <a:p>
            <a:pPr marL="609600" indent="-609600" defTabSz="2438337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1200">
                <a:solidFill>
                  <a:srgbClr val="F27100"/>
                </a:solidFill>
              </a:defRPr>
            </a:pPr>
          </a:p>
          <a:p>
            <a:pPr marL="609600" indent="-609600" defTabSz="2438337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1200">
                <a:solidFill>
                  <a:srgbClr val="F27100"/>
                </a:solidFill>
              </a:defRPr>
            </a:pPr>
          </a:p>
          <a:p>
            <a:pPr marL="609600" indent="-609600" defTabSz="2438337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800"/>
            </a:pPr>
            <a:r>
              <a:t>The single effective SINR is a convenient metric to describe the packet-level performance for a network simulator </a:t>
            </a:r>
          </a:p>
          <a:p>
            <a:pPr marL="609600" indent="-609600" defTabSz="2438337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800"/>
            </a:pPr>
            <a:r>
              <a:t>2 popular L2S mapping functions: EESM and RBIR</a:t>
            </a:r>
          </a:p>
        </p:txBody>
      </p:sp>
      <p:sp>
        <p:nvSpPr>
          <p:cNvPr id="441" name="Slide Number"/>
          <p:cNvSpPr txBox="1"/>
          <p:nvPr>
            <p:ph type="sldNum" sz="quarter" idx="4294967295"/>
          </p:nvPr>
        </p:nvSpPr>
        <p:spPr>
          <a:xfrm>
            <a:off x="12001499" y="13080995"/>
            <a:ext cx="368504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442" name="Screen Shot 2021-04-10 at 4.39.47 PM.png" descr="Screen Shot 2021-04-10 at 4.39.47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96065" y="5751459"/>
            <a:ext cx="13801433" cy="2529927"/>
          </a:xfrm>
          <a:prstGeom prst="rect">
            <a:avLst/>
          </a:prstGeom>
          <a:ln w="12700">
            <a:miter lim="400000"/>
          </a:ln>
        </p:spPr>
      </p:pic>
      <p:sp>
        <p:nvSpPr>
          <p:cNvPr id="443" name="L2S mapping function"/>
          <p:cNvSpPr txBox="1"/>
          <p:nvPr/>
        </p:nvSpPr>
        <p:spPr>
          <a:xfrm>
            <a:off x="16401157" y="5070021"/>
            <a:ext cx="6122518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27001"/>
                </a:solidFill>
              </a:defRPr>
            </a:lvl1pPr>
          </a:lstStyle>
          <a:p>
            <a:pPr/>
            <a:r>
              <a:t>L2S mapping function</a:t>
            </a:r>
          </a:p>
        </p:txBody>
      </p:sp>
      <p:sp>
        <p:nvSpPr>
          <p:cNvPr id="444" name="Connection Line"/>
          <p:cNvSpPr/>
          <p:nvPr/>
        </p:nvSpPr>
        <p:spPr>
          <a:xfrm>
            <a:off x="15276926" y="5523908"/>
            <a:ext cx="897930" cy="10887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5739" y="12193"/>
                  <a:pt x="12939" y="4993"/>
                  <a:pt x="21600" y="0"/>
                </a:cubicBez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/>
          <a:lstStyle/>
          <a:p>
            <a:pPr/>
          </a:p>
        </p:txBody>
      </p:sp>
      <p:pic>
        <p:nvPicPr>
          <p:cNvPr id="445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0" t="16603" r="0" b="10174"/>
          <a:stretch>
            <a:fillRect/>
          </a:stretch>
        </p:blipFill>
        <p:spPr>
          <a:xfrm>
            <a:off x="21542545" y="11398"/>
            <a:ext cx="2857503" cy="2092295"/>
          </a:xfrm>
          <a:prstGeom prst="rect">
            <a:avLst/>
          </a:prstGeom>
          <a:ln w="12700">
            <a:miter lim="400000"/>
          </a:ln>
        </p:spPr>
      </p:pic>
      <p:sp>
        <p:nvSpPr>
          <p:cNvPr id="446" name="Backup slid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Traditional PHY layer abstraction [5]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Over an OFDM/OFDMA MIMO/MU-MIMO system, abstracting the post-MIMO processing SINRs over all subcarriers and spatial streams into a a single scalar metric - effective SINR…"/>
          <p:cNvSpPr txBox="1"/>
          <p:nvPr>
            <p:ph type="body" idx="1"/>
          </p:nvPr>
        </p:nvSpPr>
        <p:spPr>
          <a:xfrm>
            <a:off x="1206500" y="3441243"/>
            <a:ext cx="21971000" cy="9235762"/>
          </a:xfrm>
          <a:prstGeom prst="rect">
            <a:avLst/>
          </a:prstGeom>
        </p:spPr>
        <p:txBody>
          <a:bodyPr lIns="50800" tIns="50800" rIns="50800" bIns="50800"/>
          <a:lstStyle/>
          <a:p>
            <a:pPr marL="609600" indent="-609600" defTabSz="2438337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800"/>
            </a:pPr>
            <a:r>
              <a:t>Over an OFDM/OFDMA MIMO/MU-MIMO system, abstracting the post-MIMO processing SINRs over all subcarriers and spatial streams into a a </a:t>
            </a:r>
            <a:r>
              <a:rPr i="1"/>
              <a:t>single </a:t>
            </a:r>
            <a:r>
              <a:t>scalar metric - </a:t>
            </a:r>
            <a:r>
              <a:rPr>
                <a:solidFill>
                  <a:srgbClr val="F27100"/>
                </a:solidFill>
              </a:rPr>
              <a:t>effective SINR </a:t>
            </a:r>
            <a:endParaRPr sz="1200">
              <a:solidFill>
                <a:srgbClr val="F27100"/>
              </a:solidFill>
            </a:endParaRPr>
          </a:p>
          <a:p>
            <a:pPr marL="609600" indent="-609600" defTabSz="2438337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1200">
                <a:solidFill>
                  <a:srgbClr val="F27100"/>
                </a:solidFill>
              </a:defRPr>
            </a:pPr>
          </a:p>
          <a:p>
            <a:pPr marL="609600" indent="-609600" defTabSz="2438337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1200">
                <a:solidFill>
                  <a:srgbClr val="F27100"/>
                </a:solidFill>
              </a:defRPr>
            </a:pPr>
          </a:p>
          <a:p>
            <a:pPr marL="609600" indent="-609600" defTabSz="2438337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1200">
                <a:solidFill>
                  <a:srgbClr val="F27100"/>
                </a:solidFill>
              </a:defRPr>
            </a:pPr>
          </a:p>
          <a:p>
            <a:pPr marL="609600" indent="-609600" defTabSz="2438337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800"/>
            </a:pPr>
            <a:r>
              <a:t>The single effective SINR is a convenient metric to describe the packet-level performance for a network simulator </a:t>
            </a:r>
          </a:p>
          <a:p>
            <a:pPr marL="609600" indent="-609600" defTabSz="2438337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800"/>
            </a:pPr>
            <a:r>
              <a:t>2 popular L2S mapping functions: EESM and RBIR</a:t>
            </a:r>
          </a:p>
          <a:p>
            <a:pPr marL="609600" indent="-609600" defTabSz="2438337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800"/>
            </a:pPr>
            <a:r>
              <a:t>For EESM,                            and</a:t>
            </a:r>
          </a:p>
        </p:txBody>
      </p:sp>
      <p:sp>
        <p:nvSpPr>
          <p:cNvPr id="449" name="Slide Number"/>
          <p:cNvSpPr txBox="1"/>
          <p:nvPr>
            <p:ph type="sldNum" sz="quarter" idx="4294967295"/>
          </p:nvPr>
        </p:nvSpPr>
        <p:spPr>
          <a:xfrm>
            <a:off x="12001499" y="13080995"/>
            <a:ext cx="368504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450" name="Screen Shot 2021-04-10 at 4.39.47 PM.png" descr="Screen Shot 2021-04-10 at 4.39.47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96065" y="5751459"/>
            <a:ext cx="13801433" cy="2529927"/>
          </a:xfrm>
          <a:prstGeom prst="rect">
            <a:avLst/>
          </a:prstGeom>
          <a:ln w="12700">
            <a:miter lim="400000"/>
          </a:ln>
        </p:spPr>
      </p:pic>
      <p:sp>
        <p:nvSpPr>
          <p:cNvPr id="451" name="L2S mapping function"/>
          <p:cNvSpPr txBox="1"/>
          <p:nvPr/>
        </p:nvSpPr>
        <p:spPr>
          <a:xfrm>
            <a:off x="16401157" y="5070021"/>
            <a:ext cx="6122518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27001"/>
                </a:solidFill>
              </a:defRPr>
            </a:lvl1pPr>
          </a:lstStyle>
          <a:p>
            <a:pPr/>
            <a:r>
              <a:t>L2S mapping function</a:t>
            </a:r>
          </a:p>
        </p:txBody>
      </p:sp>
      <p:sp>
        <p:nvSpPr>
          <p:cNvPr id="452" name="Connection Line"/>
          <p:cNvSpPr/>
          <p:nvPr/>
        </p:nvSpPr>
        <p:spPr>
          <a:xfrm>
            <a:off x="15276926" y="5523908"/>
            <a:ext cx="897930" cy="10887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5739" y="12193"/>
                  <a:pt x="12939" y="4993"/>
                  <a:pt x="21600" y="0"/>
                </a:cubicBez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/>
          <a:lstStyle/>
          <a:p>
            <a:pPr/>
          </a:p>
        </p:txBody>
      </p:sp>
      <p:pic>
        <p:nvPicPr>
          <p:cNvPr id="453" name="Screen Shot 2021-04-10 at 4.46.06 PM.png" descr="Screen Shot 2021-04-10 at 4.46.06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23946" y="11211521"/>
            <a:ext cx="4330708" cy="901707"/>
          </a:xfrm>
          <a:prstGeom prst="rect">
            <a:avLst/>
          </a:prstGeom>
          <a:ln w="12700">
            <a:miter lim="400000"/>
          </a:ln>
        </p:spPr>
      </p:pic>
      <p:pic>
        <p:nvPicPr>
          <p:cNvPr id="454" name="Screen Shot 2021-04-10 at 4.46.13 PM.png" descr="Screen Shot 2021-04-10 at 4.46.13 P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853438" y="11287721"/>
            <a:ext cx="1727206" cy="749307"/>
          </a:xfrm>
          <a:prstGeom prst="rect">
            <a:avLst/>
          </a:prstGeom>
          <a:ln w="12700">
            <a:miter lim="400000"/>
          </a:ln>
        </p:spPr>
      </p:pic>
      <p:pic>
        <p:nvPicPr>
          <p:cNvPr id="455" name="Image" descr="Image"/>
          <p:cNvPicPr>
            <a:picLocks noChangeAspect="1"/>
          </p:cNvPicPr>
          <p:nvPr/>
        </p:nvPicPr>
        <p:blipFill>
          <a:blip r:embed="rId5">
            <a:extLst/>
          </a:blip>
          <a:srcRect l="0" t="16603" r="0" b="10174"/>
          <a:stretch>
            <a:fillRect/>
          </a:stretch>
        </p:blipFill>
        <p:spPr>
          <a:xfrm>
            <a:off x="21542545" y="11398"/>
            <a:ext cx="2857503" cy="2092295"/>
          </a:xfrm>
          <a:prstGeom prst="rect">
            <a:avLst/>
          </a:prstGeom>
          <a:ln w="12700">
            <a:miter lim="400000"/>
          </a:ln>
        </p:spPr>
      </p:pic>
      <p:pic>
        <p:nvPicPr>
          <p:cNvPr id="456" name="Screen Shot 2021-05-06 at 11.36.43 AM.png" descr="Screen Shot 2021-05-06 at 11.36.43 AM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3306786" y="10793896"/>
            <a:ext cx="10737516" cy="1736954"/>
          </a:xfrm>
          <a:prstGeom prst="rect">
            <a:avLst/>
          </a:prstGeom>
          <a:ln w="12700">
            <a:miter lim="400000"/>
          </a:ln>
        </p:spPr>
      </p:pic>
      <p:sp>
        <p:nvSpPr>
          <p:cNvPr id="457" name="Backup slid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Traditional PHY layer abstraction [5]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Runtime"/>
          <p:cNvSpPr txBox="1"/>
          <p:nvPr>
            <p:ph type="body" sz="quarter" idx="1"/>
          </p:nvPr>
        </p:nvSpPr>
        <p:spPr>
          <a:xfrm>
            <a:off x="1206500" y="2372960"/>
            <a:ext cx="21971000" cy="9347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pPr/>
            <a:r>
              <a:t>Runtime</a:t>
            </a:r>
          </a:p>
        </p:txBody>
      </p:sp>
      <p:pic>
        <p:nvPicPr>
          <p:cNvPr id="460" name="Screen Shot 2021-01-18 at 9.18.00 PM.png" descr="Screen Shot 2021-01-18 at 9.18.00 PM.png"/>
          <p:cNvPicPr>
            <a:picLocks noChangeAspect="1"/>
          </p:cNvPicPr>
          <p:nvPr/>
        </p:nvPicPr>
        <p:blipFill>
          <a:blip r:embed="rId2">
            <a:extLst/>
          </a:blip>
          <a:srcRect l="0" t="17378" r="0" b="0"/>
          <a:stretch>
            <a:fillRect/>
          </a:stretch>
        </p:blipFill>
        <p:spPr>
          <a:xfrm>
            <a:off x="4370585" y="3186545"/>
            <a:ext cx="11617126" cy="9581443"/>
          </a:xfrm>
          <a:prstGeom prst="rect">
            <a:avLst/>
          </a:prstGeom>
          <a:ln w="12700">
            <a:miter lim="400000"/>
          </a:ln>
        </p:spPr>
      </p:pic>
      <p:sp>
        <p:nvSpPr>
          <p:cNvPr id="461" name="Slide Number"/>
          <p:cNvSpPr txBox="1"/>
          <p:nvPr>
            <p:ph type="sldNum" sz="quarter" idx="4294967295"/>
          </p:nvPr>
        </p:nvSpPr>
        <p:spPr>
          <a:xfrm>
            <a:off x="12001499" y="13080995"/>
            <a:ext cx="368504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62" name="Runtime reduces;…"/>
          <p:cNvSpPr txBox="1"/>
          <p:nvPr/>
        </p:nvSpPr>
        <p:spPr>
          <a:xfrm>
            <a:off x="15991493" y="6144287"/>
            <a:ext cx="8182764" cy="27680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Runtime reduces; but </a:t>
            </a:r>
            <a:r>
              <a:rPr>
                <a:solidFill>
                  <a:srgbClr val="027001"/>
                </a:solidFill>
              </a:rPr>
              <a:t>still</a:t>
            </a:r>
            <a:r>
              <a:t> </a:t>
            </a:r>
            <a:r>
              <a:rPr>
                <a:solidFill>
                  <a:srgbClr val="027001"/>
                </a:solidFill>
              </a:rPr>
              <a:t>large &amp; increases with</a:t>
            </a:r>
            <a:r>
              <a:t> MIMO dimension, MU dimension, # of interferers</a:t>
            </a:r>
          </a:p>
        </p:txBody>
      </p:sp>
      <p:sp>
        <p:nvSpPr>
          <p:cNvPr id="463" name="Oval"/>
          <p:cNvSpPr/>
          <p:nvPr/>
        </p:nvSpPr>
        <p:spPr>
          <a:xfrm>
            <a:off x="14168722" y="3439809"/>
            <a:ext cx="1622517" cy="9074830"/>
          </a:xfrm>
          <a:prstGeom prst="ellipse">
            <a:avLst/>
          </a:prstGeom>
          <a:ln w="25400">
            <a:solidFill>
              <a:srgbClr val="027001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464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0" t="16603" r="0" b="10174"/>
          <a:stretch>
            <a:fillRect/>
          </a:stretch>
        </p:blipFill>
        <p:spPr>
          <a:xfrm>
            <a:off x="21542545" y="11398"/>
            <a:ext cx="2857503" cy="2092295"/>
          </a:xfrm>
          <a:prstGeom prst="rect">
            <a:avLst/>
          </a:prstGeom>
          <a:ln w="12700">
            <a:miter lim="400000"/>
          </a:ln>
        </p:spPr>
      </p:pic>
      <p:sp>
        <p:nvSpPr>
          <p:cNvPr id="465" name="Single link, 40,000 packets, targeting [10-2, 1] avg PER"/>
          <p:cNvSpPr txBox="1"/>
          <p:nvPr/>
        </p:nvSpPr>
        <p:spPr>
          <a:xfrm>
            <a:off x="5627592" y="2758030"/>
            <a:ext cx="9964624" cy="572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200"/>
            </a:pPr>
            <a:r>
              <a:t>Single link, 40,000 packets, targeting [10</a:t>
            </a:r>
            <a:r>
              <a:rPr baseline="31999"/>
              <a:t>-2</a:t>
            </a:r>
            <a:r>
              <a:t>, 1] avg PER</a:t>
            </a:r>
          </a:p>
        </p:txBody>
      </p:sp>
      <p:sp>
        <p:nvSpPr>
          <p:cNvPr id="466" name="L2S mapping suggested by IEEE TGax Group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389571">
              <a:defRPr spc="-199" sz="8300"/>
            </a:lvl1pPr>
          </a:lstStyle>
          <a:p>
            <a:pPr/>
            <a:r>
              <a:t>Traditional PHY layer abstraction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lide Number"/>
          <p:cNvSpPr txBox="1"/>
          <p:nvPr>
            <p:ph type="sldNum" sz="quarter" idx="4294967295"/>
          </p:nvPr>
        </p:nvSpPr>
        <p:spPr>
          <a:xfrm>
            <a:off x="12001499" y="13080995"/>
            <a:ext cx="368504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469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16603" r="0" b="10174"/>
          <a:stretch>
            <a:fillRect/>
          </a:stretch>
        </p:blipFill>
        <p:spPr>
          <a:xfrm>
            <a:off x="21542545" y="11398"/>
            <a:ext cx="2857503" cy="2092295"/>
          </a:xfrm>
          <a:prstGeom prst="rect">
            <a:avLst/>
          </a:prstGeom>
          <a:ln w="12700">
            <a:miter lim="400000"/>
          </a:ln>
        </p:spPr>
      </p:pic>
      <p:pic>
        <p:nvPicPr>
          <p:cNvPr id="470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16252" t="16767" r="9747" b="24894"/>
          <a:stretch>
            <a:fillRect/>
          </a:stretch>
        </p:blipFill>
        <p:spPr>
          <a:xfrm>
            <a:off x="1161061" y="4567188"/>
            <a:ext cx="2687822" cy="1303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471" name="Screen Shot 2021-04-09 at 10.09.32 AM.png" descr="Screen Shot 2021-04-09 at 10.09.32 A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352966" y="4726980"/>
            <a:ext cx="19382487" cy="4800415"/>
          </a:xfrm>
          <a:prstGeom prst="rect">
            <a:avLst/>
          </a:prstGeom>
          <a:ln w="12700">
            <a:miter lim="400000"/>
          </a:ln>
        </p:spPr>
      </p:pic>
      <p:sp>
        <p:nvSpPr>
          <p:cNvPr id="472" name="Observation: upper layer only needs effective SINR and it mapped instantaneous PER"/>
          <p:cNvSpPr txBox="1"/>
          <p:nvPr/>
        </p:nvSpPr>
        <p:spPr>
          <a:xfrm>
            <a:off x="3537521" y="9767756"/>
            <a:ext cx="15289684" cy="808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3">
                    <a:satOff val="-7500"/>
                    <a:lumOff val="-10588"/>
                  </a:schemeClr>
                </a:solidFill>
              </a:defRPr>
            </a:lvl1pPr>
          </a:lstStyle>
          <a:p>
            <a:pPr/>
            <a:r>
              <a:t>Observation: upper layer only needs instantaneous PER</a:t>
            </a:r>
          </a:p>
        </p:txBody>
      </p:sp>
      <p:sp>
        <p:nvSpPr>
          <p:cNvPr id="473" name="Oval"/>
          <p:cNvSpPr/>
          <p:nvPr/>
        </p:nvSpPr>
        <p:spPr>
          <a:xfrm>
            <a:off x="20857024" y="6077543"/>
            <a:ext cx="3119215" cy="1560914"/>
          </a:xfrm>
          <a:prstGeom prst="ellipse">
            <a:avLst/>
          </a:prstGeom>
          <a:ln w="25400">
            <a:solidFill>
              <a:srgbClr val="027001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74" name="Why need PHY layer abstractions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>
                <a:uFill>
                  <a:solidFill>
                    <a:srgbClr val="333333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Key Observation</a:t>
            </a:r>
          </a:p>
        </p:txBody>
      </p:sp>
      <p:sp>
        <p:nvSpPr>
          <p:cNvPr id="475" name="L2S mapping suggested by IEEE TGax group:"/>
          <p:cNvSpPr txBox="1"/>
          <p:nvPr/>
        </p:nvSpPr>
        <p:spPr>
          <a:xfrm>
            <a:off x="1328076" y="3678185"/>
            <a:ext cx="12614149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L2S mapping suggested by IEEE TGax group:</a:t>
            </a:r>
          </a:p>
        </p:txBody>
      </p:sp>
      <p:pic>
        <p:nvPicPr>
          <p:cNvPr id="476" name="Screen Shot 2021-06-21 at 9.25.55 PM.png" descr="Screen Shot 2021-06-21 at 9.25.55 PM.png"/>
          <p:cNvPicPr>
            <a:picLocks noChangeAspect="1"/>
          </p:cNvPicPr>
          <p:nvPr/>
        </p:nvPicPr>
        <p:blipFill>
          <a:blip r:embed="rId5">
            <a:extLst/>
          </a:blip>
          <a:srcRect l="0" t="0" r="0" b="5389"/>
          <a:stretch>
            <a:fillRect/>
          </a:stretch>
        </p:blipFill>
        <p:spPr>
          <a:xfrm>
            <a:off x="18554470" y="5577226"/>
            <a:ext cx="2078270" cy="7094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lide Number"/>
          <p:cNvSpPr txBox="1"/>
          <p:nvPr>
            <p:ph type="sldNum" sz="quarter" idx="4294967295"/>
          </p:nvPr>
        </p:nvSpPr>
        <p:spPr>
          <a:xfrm>
            <a:off x="12001499" y="13080995"/>
            <a:ext cx="368504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479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16603" r="0" b="10174"/>
          <a:stretch>
            <a:fillRect/>
          </a:stretch>
        </p:blipFill>
        <p:spPr>
          <a:xfrm>
            <a:off x="21542545" y="11398"/>
            <a:ext cx="2857503" cy="2092295"/>
          </a:xfrm>
          <a:prstGeom prst="rect">
            <a:avLst/>
          </a:prstGeom>
          <a:ln w="12700">
            <a:miter lim="400000"/>
          </a:ln>
        </p:spPr>
      </p:pic>
      <p:pic>
        <p:nvPicPr>
          <p:cNvPr id="480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16252" t="16767" r="9747" b="24894"/>
          <a:stretch>
            <a:fillRect/>
          </a:stretch>
        </p:blipFill>
        <p:spPr>
          <a:xfrm>
            <a:off x="1161061" y="4567188"/>
            <a:ext cx="2687822" cy="1303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481" name="Screen Shot 2021-04-09 at 10.09.32 AM.png" descr="Screen Shot 2021-04-09 at 10.09.32 A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352966" y="4726980"/>
            <a:ext cx="19382487" cy="4800415"/>
          </a:xfrm>
          <a:prstGeom prst="rect">
            <a:avLst/>
          </a:prstGeom>
          <a:ln w="12700">
            <a:miter lim="400000"/>
          </a:ln>
        </p:spPr>
      </p:pic>
      <p:sp>
        <p:nvSpPr>
          <p:cNvPr id="482" name="Observation: upper layer only needs effective SINR and it mapped instantaneous PER"/>
          <p:cNvSpPr txBox="1"/>
          <p:nvPr/>
        </p:nvSpPr>
        <p:spPr>
          <a:xfrm>
            <a:off x="3537522" y="9767757"/>
            <a:ext cx="15289683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3">
                    <a:satOff val="-7500"/>
                    <a:lumOff val="-10588"/>
                  </a:schemeClr>
                </a:solidFill>
              </a:defRPr>
            </a:lvl1pPr>
          </a:lstStyle>
          <a:p>
            <a:pPr/>
            <a:r>
              <a:t>Observation: upper layer only needs instantaneous PER</a:t>
            </a:r>
          </a:p>
        </p:txBody>
      </p:sp>
      <p:sp>
        <p:nvSpPr>
          <p:cNvPr id="483" name="Oval"/>
          <p:cNvSpPr/>
          <p:nvPr/>
        </p:nvSpPr>
        <p:spPr>
          <a:xfrm>
            <a:off x="20857024" y="6077544"/>
            <a:ext cx="3119216" cy="1560913"/>
          </a:xfrm>
          <a:prstGeom prst="ellipse">
            <a:avLst/>
          </a:prstGeom>
          <a:ln w="25400">
            <a:solidFill>
              <a:srgbClr val="027001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84" name="Why need PHY layer abstractions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>
                <a:uFill>
                  <a:solidFill>
                    <a:srgbClr val="333333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Key Observation</a:t>
            </a:r>
          </a:p>
        </p:txBody>
      </p:sp>
      <p:sp>
        <p:nvSpPr>
          <p:cNvPr id="485" name="Q1: Can we bypass runtime-expensive matrix calculation and directly store average PER (mean of instantaneous PER)?"/>
          <p:cNvSpPr txBox="1"/>
          <p:nvPr/>
        </p:nvSpPr>
        <p:spPr>
          <a:xfrm>
            <a:off x="3545022" y="10573370"/>
            <a:ext cx="18573166" cy="1461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solidFill>
                  <a:schemeClr val="accent5"/>
                </a:solidFill>
              </a:defRPr>
            </a:pPr>
            <a:r>
              <a:rPr>
                <a:solidFill>
                  <a:srgbClr val="000000"/>
                </a:solidFill>
              </a:rPr>
              <a:t>Q1: Can we</a:t>
            </a:r>
            <a:r>
              <a:t> </a:t>
            </a:r>
            <a:r>
              <a:rPr>
                <a:solidFill>
                  <a:srgbClr val="0076BA"/>
                </a:solidFill>
              </a:rPr>
              <a:t>bypass</a:t>
            </a:r>
            <a:r>
              <a:t> </a:t>
            </a:r>
            <a:r>
              <a:rPr>
                <a:solidFill>
                  <a:srgbClr val="000000"/>
                </a:solidFill>
              </a:rPr>
              <a:t>runtime-expensive matrix calculation and</a:t>
            </a:r>
            <a:r>
              <a:t> </a:t>
            </a:r>
            <a:r>
              <a:rPr>
                <a:solidFill>
                  <a:srgbClr val="0076BA"/>
                </a:solidFill>
              </a:rPr>
              <a:t>directly store</a:t>
            </a:r>
            <a:r>
              <a:t> average PER (mean of instantaneous PER)?</a:t>
            </a:r>
          </a:p>
        </p:txBody>
      </p:sp>
      <p:sp>
        <p:nvSpPr>
          <p:cNvPr id="486" name="L2S mapping suggested by IEEE TGax group:"/>
          <p:cNvSpPr txBox="1"/>
          <p:nvPr/>
        </p:nvSpPr>
        <p:spPr>
          <a:xfrm>
            <a:off x="1328076" y="3678185"/>
            <a:ext cx="12614149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L2S mapping suggested by IEEE TGax group:</a:t>
            </a:r>
          </a:p>
        </p:txBody>
      </p:sp>
      <p:pic>
        <p:nvPicPr>
          <p:cNvPr id="487" name="Screen Shot 2021-06-21 at 9.25.55 PM.png" descr="Screen Shot 2021-06-21 at 9.25.55 PM.png"/>
          <p:cNvPicPr>
            <a:picLocks noChangeAspect="1"/>
          </p:cNvPicPr>
          <p:nvPr/>
        </p:nvPicPr>
        <p:blipFill>
          <a:blip r:embed="rId5">
            <a:extLst/>
          </a:blip>
          <a:srcRect l="0" t="0" r="0" b="5389"/>
          <a:stretch>
            <a:fillRect/>
          </a:stretch>
        </p:blipFill>
        <p:spPr>
          <a:xfrm>
            <a:off x="18554470" y="5577226"/>
            <a:ext cx="2078270" cy="7094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lide Number"/>
          <p:cNvSpPr txBox="1"/>
          <p:nvPr>
            <p:ph type="sldNum" sz="quarter" idx="4294967295"/>
          </p:nvPr>
        </p:nvSpPr>
        <p:spPr>
          <a:xfrm>
            <a:off x="12001499" y="13080995"/>
            <a:ext cx="368504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490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16603" r="0" b="10174"/>
          <a:stretch>
            <a:fillRect/>
          </a:stretch>
        </p:blipFill>
        <p:spPr>
          <a:xfrm>
            <a:off x="21542545" y="11398"/>
            <a:ext cx="2857503" cy="2092295"/>
          </a:xfrm>
          <a:prstGeom prst="rect">
            <a:avLst/>
          </a:prstGeom>
          <a:ln w="12700">
            <a:miter lim="400000"/>
          </a:ln>
        </p:spPr>
      </p:pic>
      <p:pic>
        <p:nvPicPr>
          <p:cNvPr id="491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16252" t="16767" r="9747" b="24894"/>
          <a:stretch>
            <a:fillRect/>
          </a:stretch>
        </p:blipFill>
        <p:spPr>
          <a:xfrm>
            <a:off x="1161061" y="4567188"/>
            <a:ext cx="2687822" cy="1303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492" name="Screen Shot 2021-04-09 at 10.09.32 AM.png" descr="Screen Shot 2021-04-09 at 10.09.32 A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352966" y="4726980"/>
            <a:ext cx="19382487" cy="4800415"/>
          </a:xfrm>
          <a:prstGeom prst="rect">
            <a:avLst/>
          </a:prstGeom>
          <a:ln w="12700">
            <a:miter lim="400000"/>
          </a:ln>
        </p:spPr>
      </p:pic>
      <p:sp>
        <p:nvSpPr>
          <p:cNvPr id="493" name="Observation: upper layer only needs effective SINR and it mapped instantaneous PER"/>
          <p:cNvSpPr txBox="1"/>
          <p:nvPr/>
        </p:nvSpPr>
        <p:spPr>
          <a:xfrm>
            <a:off x="3537522" y="9767757"/>
            <a:ext cx="15289683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3">
                    <a:satOff val="-7500"/>
                    <a:lumOff val="-10588"/>
                  </a:schemeClr>
                </a:solidFill>
              </a:defRPr>
            </a:lvl1pPr>
          </a:lstStyle>
          <a:p>
            <a:pPr/>
            <a:r>
              <a:t>Observation: upper layer only needs instantaneous PER</a:t>
            </a:r>
          </a:p>
        </p:txBody>
      </p:sp>
      <p:sp>
        <p:nvSpPr>
          <p:cNvPr id="494" name="Oval"/>
          <p:cNvSpPr/>
          <p:nvPr/>
        </p:nvSpPr>
        <p:spPr>
          <a:xfrm>
            <a:off x="20857024" y="6077544"/>
            <a:ext cx="3119216" cy="1560913"/>
          </a:xfrm>
          <a:prstGeom prst="ellipse">
            <a:avLst/>
          </a:prstGeom>
          <a:ln w="25400">
            <a:solidFill>
              <a:srgbClr val="027001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95" name="Why need PHY layer abstractions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>
                <a:uFill>
                  <a:solidFill>
                    <a:srgbClr val="333333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Key Observation</a:t>
            </a:r>
          </a:p>
        </p:txBody>
      </p:sp>
      <p:sp>
        <p:nvSpPr>
          <p:cNvPr id="496" name="Q1: Can we bypass runtime-expensive matrix calculation and directly store average PER (mean of instantaneous PER)?"/>
          <p:cNvSpPr txBox="1"/>
          <p:nvPr/>
        </p:nvSpPr>
        <p:spPr>
          <a:xfrm>
            <a:off x="3545022" y="10573370"/>
            <a:ext cx="18573166" cy="1461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solidFill>
                  <a:schemeClr val="accent5"/>
                </a:solidFill>
              </a:defRPr>
            </a:pPr>
            <a:r>
              <a:rPr>
                <a:solidFill>
                  <a:srgbClr val="000000"/>
                </a:solidFill>
              </a:rPr>
              <a:t>Q1: Can we</a:t>
            </a:r>
            <a:r>
              <a:t> </a:t>
            </a:r>
            <a:r>
              <a:rPr>
                <a:solidFill>
                  <a:srgbClr val="0076BA"/>
                </a:solidFill>
              </a:rPr>
              <a:t>bypass</a:t>
            </a:r>
            <a:r>
              <a:t> </a:t>
            </a:r>
            <a:r>
              <a:rPr>
                <a:solidFill>
                  <a:srgbClr val="000000"/>
                </a:solidFill>
              </a:rPr>
              <a:t>runtime-expensive matrix calculation and</a:t>
            </a:r>
            <a:r>
              <a:t> </a:t>
            </a:r>
            <a:r>
              <a:rPr>
                <a:solidFill>
                  <a:srgbClr val="0076BA"/>
                </a:solidFill>
              </a:rPr>
              <a:t>directly store</a:t>
            </a:r>
            <a:r>
              <a:t> average PER (mean of instantaneous PER)?</a:t>
            </a:r>
          </a:p>
        </p:txBody>
      </p:sp>
      <p:sp>
        <p:nvSpPr>
          <p:cNvPr id="497" name="L2S mapping suggested by IEEE TGax group:"/>
          <p:cNvSpPr txBox="1"/>
          <p:nvPr/>
        </p:nvSpPr>
        <p:spPr>
          <a:xfrm>
            <a:off x="1328076" y="3678185"/>
            <a:ext cx="12614149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L2S mapping suggested by IEEE TGax group:</a:t>
            </a:r>
          </a:p>
        </p:txBody>
      </p:sp>
      <p:pic>
        <p:nvPicPr>
          <p:cNvPr id="498" name="Image" descr="Image"/>
          <p:cNvPicPr>
            <a:picLocks noChangeAspect="1"/>
          </p:cNvPicPr>
          <p:nvPr/>
        </p:nvPicPr>
        <p:blipFill>
          <a:blip r:embed="rId5">
            <a:extLst/>
          </a:blip>
          <a:srcRect l="0" t="0" r="0" b="8868"/>
          <a:stretch>
            <a:fillRect/>
          </a:stretch>
        </p:blipFill>
        <p:spPr>
          <a:xfrm>
            <a:off x="2204604" y="11970863"/>
            <a:ext cx="1187970" cy="1167827"/>
          </a:xfrm>
          <a:prstGeom prst="rect">
            <a:avLst/>
          </a:prstGeom>
          <a:ln w="12700">
            <a:miter lim="400000"/>
          </a:ln>
        </p:spPr>
      </p:pic>
      <p:sp>
        <p:nvSpPr>
          <p:cNvPr id="499" name="No variance, skewness, kurtosis, time correlation information"/>
          <p:cNvSpPr txBox="1"/>
          <p:nvPr/>
        </p:nvSpPr>
        <p:spPr>
          <a:xfrm>
            <a:off x="3644810" y="12150649"/>
            <a:ext cx="19658928" cy="808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solidFill>
                  <a:schemeClr val="accent5"/>
                </a:solidFill>
              </a:defRPr>
            </a:pPr>
            <a:r>
              <a:rPr>
                <a:solidFill>
                  <a:srgbClr val="000000"/>
                </a:solidFill>
              </a:rPr>
              <a:t>No variance, skewness, kurtosis, time correlation information</a:t>
            </a:r>
          </a:p>
        </p:txBody>
      </p:sp>
      <p:pic>
        <p:nvPicPr>
          <p:cNvPr id="500" name="Screen Shot 2021-06-21 at 9.25.55 PM.png" descr="Screen Shot 2021-06-21 at 9.25.55 PM.png"/>
          <p:cNvPicPr>
            <a:picLocks noChangeAspect="1"/>
          </p:cNvPicPr>
          <p:nvPr/>
        </p:nvPicPr>
        <p:blipFill>
          <a:blip r:embed="rId6">
            <a:extLst/>
          </a:blip>
          <a:srcRect l="0" t="0" r="0" b="5389"/>
          <a:stretch>
            <a:fillRect/>
          </a:stretch>
        </p:blipFill>
        <p:spPr>
          <a:xfrm>
            <a:off x="18554470" y="5577226"/>
            <a:ext cx="2078270" cy="7094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lide Number"/>
          <p:cNvSpPr txBox="1"/>
          <p:nvPr>
            <p:ph type="sldNum" sz="quarter" idx="4294967295"/>
          </p:nvPr>
        </p:nvSpPr>
        <p:spPr>
          <a:xfrm>
            <a:off x="12001499" y="13080995"/>
            <a:ext cx="368504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503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16603" r="0" b="10174"/>
          <a:stretch>
            <a:fillRect/>
          </a:stretch>
        </p:blipFill>
        <p:spPr>
          <a:xfrm>
            <a:off x="21542545" y="11398"/>
            <a:ext cx="2857503" cy="2092295"/>
          </a:xfrm>
          <a:prstGeom prst="rect">
            <a:avLst/>
          </a:prstGeom>
          <a:ln w="12700">
            <a:miter lim="400000"/>
          </a:ln>
        </p:spPr>
      </p:pic>
      <p:pic>
        <p:nvPicPr>
          <p:cNvPr id="504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16252" t="16767" r="9747" b="24894"/>
          <a:stretch>
            <a:fillRect/>
          </a:stretch>
        </p:blipFill>
        <p:spPr>
          <a:xfrm>
            <a:off x="1161061" y="4567188"/>
            <a:ext cx="2687822" cy="1303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505" name="Screen Shot 2021-04-09 at 10.09.32 AM.png" descr="Screen Shot 2021-04-09 at 10.09.32 A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352966" y="4726980"/>
            <a:ext cx="19382487" cy="4800415"/>
          </a:xfrm>
          <a:prstGeom prst="rect">
            <a:avLst/>
          </a:prstGeom>
          <a:ln w="12700">
            <a:miter lim="400000"/>
          </a:ln>
        </p:spPr>
      </p:pic>
      <p:sp>
        <p:nvSpPr>
          <p:cNvPr id="506" name="Observation: upper layer only needs effective SINR and it mapped instantaneous PER"/>
          <p:cNvSpPr txBox="1"/>
          <p:nvPr/>
        </p:nvSpPr>
        <p:spPr>
          <a:xfrm>
            <a:off x="3537522" y="9767757"/>
            <a:ext cx="15289683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3">
                    <a:satOff val="-7500"/>
                    <a:lumOff val="-10588"/>
                  </a:schemeClr>
                </a:solidFill>
              </a:defRPr>
            </a:lvl1pPr>
          </a:lstStyle>
          <a:p>
            <a:pPr/>
            <a:r>
              <a:t>Observation: upper layer only needs instantaneous PER</a:t>
            </a:r>
          </a:p>
        </p:txBody>
      </p:sp>
      <p:sp>
        <p:nvSpPr>
          <p:cNvPr id="507" name="Oval"/>
          <p:cNvSpPr/>
          <p:nvPr/>
        </p:nvSpPr>
        <p:spPr>
          <a:xfrm>
            <a:off x="20857024" y="6077544"/>
            <a:ext cx="3119216" cy="1560913"/>
          </a:xfrm>
          <a:prstGeom prst="ellipse">
            <a:avLst/>
          </a:prstGeom>
          <a:ln w="25400">
            <a:solidFill>
              <a:srgbClr val="027001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08" name="Why need PHY layer abstractions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>
                <a:uFill>
                  <a:solidFill>
                    <a:srgbClr val="333333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Key Observation</a:t>
            </a:r>
          </a:p>
        </p:txBody>
      </p:sp>
      <p:sp>
        <p:nvSpPr>
          <p:cNvPr id="509" name="L2S mapping suggested by IEEE TGax group:"/>
          <p:cNvSpPr txBox="1"/>
          <p:nvPr/>
        </p:nvSpPr>
        <p:spPr>
          <a:xfrm>
            <a:off x="1328076" y="3678185"/>
            <a:ext cx="12614149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L2S mapping suggested by IEEE TGax group:</a:t>
            </a:r>
          </a:p>
        </p:txBody>
      </p:sp>
      <p:sp>
        <p:nvSpPr>
          <p:cNvPr id="510" name="Q2: Can we bypass runtime-expensive matrix calculation and directly model instantaneous PER?"/>
          <p:cNvSpPr txBox="1"/>
          <p:nvPr/>
        </p:nvSpPr>
        <p:spPr>
          <a:xfrm>
            <a:off x="3570839" y="10360891"/>
            <a:ext cx="18573166" cy="1461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solidFill>
                  <a:schemeClr val="accent5"/>
                </a:solidFill>
              </a:defRPr>
            </a:pPr>
            <a:r>
              <a:rPr>
                <a:solidFill>
                  <a:srgbClr val="000000"/>
                </a:solidFill>
              </a:rPr>
              <a:t>Q2: Can we</a:t>
            </a:r>
            <a:r>
              <a:t> </a:t>
            </a:r>
            <a:r>
              <a:rPr>
                <a:solidFill>
                  <a:srgbClr val="0076BA"/>
                </a:solidFill>
              </a:rPr>
              <a:t>bypass</a:t>
            </a:r>
            <a:r>
              <a:t> </a:t>
            </a:r>
            <a:r>
              <a:rPr>
                <a:solidFill>
                  <a:srgbClr val="000000"/>
                </a:solidFill>
              </a:rPr>
              <a:t>runtime-expensive matrix calculation and</a:t>
            </a:r>
            <a:r>
              <a:t> </a:t>
            </a:r>
            <a:r>
              <a:rPr>
                <a:solidFill>
                  <a:srgbClr val="0076BA"/>
                </a:solidFill>
              </a:rPr>
              <a:t>directly model</a:t>
            </a:r>
            <a:r>
              <a:t> instantaneous PER?</a:t>
            </a:r>
          </a:p>
        </p:txBody>
      </p:sp>
      <p:pic>
        <p:nvPicPr>
          <p:cNvPr id="511" name="Screen Shot 2021-06-21 at 9.25.55 PM.png" descr="Screen Shot 2021-06-21 at 9.25.55 PM.png"/>
          <p:cNvPicPr>
            <a:picLocks noChangeAspect="1"/>
          </p:cNvPicPr>
          <p:nvPr/>
        </p:nvPicPr>
        <p:blipFill>
          <a:blip r:embed="rId5">
            <a:extLst/>
          </a:blip>
          <a:srcRect l="0" t="0" r="0" b="5389"/>
          <a:stretch>
            <a:fillRect/>
          </a:stretch>
        </p:blipFill>
        <p:spPr>
          <a:xfrm>
            <a:off x="18554470" y="5577226"/>
            <a:ext cx="2078270" cy="7094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Outline for the following present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Outline</a:t>
            </a:r>
          </a:p>
        </p:txBody>
      </p:sp>
      <p:sp>
        <p:nvSpPr>
          <p:cNvPr id="175" name="Background…"/>
          <p:cNvSpPr txBox="1"/>
          <p:nvPr>
            <p:ph type="body" idx="1"/>
          </p:nvPr>
        </p:nvSpPr>
        <p:spPr>
          <a:xfrm>
            <a:off x="1206500" y="3227557"/>
            <a:ext cx="21971000" cy="8256014"/>
          </a:xfrm>
          <a:prstGeom prst="rect">
            <a:avLst/>
          </a:prstGeom>
        </p:spPr>
        <p:txBody>
          <a:bodyPr lIns="50800" tIns="50800" rIns="50800" bIns="50800"/>
          <a:lstStyle/>
          <a:p>
            <a:pPr marL="641683" indent="-641683" defTabSz="2438337">
              <a:lnSpc>
                <a:spcPct val="90000"/>
              </a:lnSpc>
              <a:spcBef>
                <a:spcPts val="4500"/>
              </a:spcBef>
              <a:buSzPct val="100000"/>
              <a:buAutoNum type="arabicPeriod" startAt="1"/>
              <a:defRPr b="0" sz="4800">
                <a:solidFill>
                  <a:schemeClr val="accent5"/>
                </a:solidFill>
                <a:uFill>
                  <a:solidFill>
                    <a:srgbClr val="333333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Motivations for efficient PHY layer abstraction</a:t>
            </a:r>
            <a:endParaRPr>
              <a:latin typeface="+mn-lt"/>
              <a:ea typeface="+mn-ea"/>
              <a:cs typeface="+mn-cs"/>
              <a:sym typeface="Helvetica Neue"/>
            </a:endParaRPr>
          </a:p>
          <a:p>
            <a:pPr marL="641683" indent="-641683" defTabSz="2438337">
              <a:lnSpc>
                <a:spcPct val="90000"/>
              </a:lnSpc>
              <a:spcBef>
                <a:spcPts val="4500"/>
              </a:spcBef>
              <a:buSzPct val="100000"/>
              <a:buAutoNum type="arabicPeriod" startAt="1"/>
              <a:defRPr b="0" sz="4800">
                <a:uFill>
                  <a:solidFill>
                    <a:srgbClr val="333333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Principles of EESM-log-SGN </a:t>
            </a:r>
            <a:endParaRPr>
              <a:latin typeface="+mn-lt"/>
              <a:ea typeface="+mn-ea"/>
              <a:cs typeface="+mn-cs"/>
              <a:sym typeface="Helvetica Neue"/>
            </a:endParaRPr>
          </a:p>
          <a:p>
            <a:pPr marL="641683" indent="-641683" defTabSz="2438337">
              <a:lnSpc>
                <a:spcPct val="90000"/>
              </a:lnSpc>
              <a:spcBef>
                <a:spcPts val="4500"/>
              </a:spcBef>
              <a:buSzPct val="100000"/>
              <a:buAutoNum type="arabicPeriod" startAt="1"/>
              <a:defRPr b="0" sz="4800">
                <a:uFill>
                  <a:solidFill>
                    <a:srgbClr val="333333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Implementation guide of EESM-log-SGN</a:t>
            </a:r>
            <a:endParaRPr>
              <a:latin typeface="+mn-lt"/>
              <a:ea typeface="+mn-ea"/>
              <a:cs typeface="+mn-cs"/>
              <a:sym typeface="Helvetica Neue"/>
            </a:endParaRPr>
          </a:p>
          <a:p>
            <a:pPr marL="641683" indent="-641683" defTabSz="2438337">
              <a:lnSpc>
                <a:spcPct val="90000"/>
              </a:lnSpc>
              <a:spcBef>
                <a:spcPts val="4500"/>
              </a:spcBef>
              <a:buSzPct val="100000"/>
              <a:buAutoNum type="arabicPeriod" startAt="1"/>
              <a:defRPr b="0" sz="4800">
                <a:uFill>
                  <a:solidFill>
                    <a:srgbClr val="333333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Demo of MATLAB offline link simulation steps (main part of this tutorial)</a:t>
            </a:r>
          </a:p>
          <a:p>
            <a:pPr marL="641683" indent="-641683" defTabSz="2438337">
              <a:lnSpc>
                <a:spcPct val="90000"/>
              </a:lnSpc>
              <a:spcBef>
                <a:spcPts val="4500"/>
              </a:spcBef>
              <a:buSzPct val="100000"/>
              <a:buAutoNum type="arabicPeriod" startAt="1"/>
              <a:defRPr b="0" sz="4800">
                <a:uFill>
                  <a:solidFill>
                    <a:srgbClr val="333333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Demo of ns-3 online network simulation steps</a:t>
            </a:r>
          </a:p>
        </p:txBody>
      </p:sp>
      <p:sp>
        <p:nvSpPr>
          <p:cNvPr id="176" name="Slide Number"/>
          <p:cNvSpPr txBox="1"/>
          <p:nvPr>
            <p:ph type="sldNum" sz="quarter" idx="4294967295"/>
          </p:nvPr>
        </p:nvSpPr>
        <p:spPr>
          <a:xfrm>
            <a:off x="12065050" y="13080995"/>
            <a:ext cx="241403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77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16603" r="0" b="10174"/>
          <a:stretch>
            <a:fillRect/>
          </a:stretch>
        </p:blipFill>
        <p:spPr>
          <a:xfrm>
            <a:off x="21542545" y="11398"/>
            <a:ext cx="2857503" cy="20922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lide Number"/>
          <p:cNvSpPr txBox="1"/>
          <p:nvPr>
            <p:ph type="sldNum" sz="quarter" idx="4294967295"/>
          </p:nvPr>
        </p:nvSpPr>
        <p:spPr>
          <a:xfrm>
            <a:off x="12001499" y="13080995"/>
            <a:ext cx="368504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514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16603" r="0" b="10174"/>
          <a:stretch>
            <a:fillRect/>
          </a:stretch>
        </p:blipFill>
        <p:spPr>
          <a:xfrm>
            <a:off x="21542545" y="11398"/>
            <a:ext cx="2857503" cy="2092295"/>
          </a:xfrm>
          <a:prstGeom prst="rect">
            <a:avLst/>
          </a:prstGeom>
          <a:ln w="12700">
            <a:miter lim="400000"/>
          </a:ln>
        </p:spPr>
      </p:pic>
      <p:pic>
        <p:nvPicPr>
          <p:cNvPr id="515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16252" t="16767" r="9747" b="24894"/>
          <a:stretch>
            <a:fillRect/>
          </a:stretch>
        </p:blipFill>
        <p:spPr>
          <a:xfrm>
            <a:off x="1161061" y="4567188"/>
            <a:ext cx="2687822" cy="1303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516" name="Screen Shot 2021-04-09 at 10.09.32 AM.png" descr="Screen Shot 2021-04-09 at 10.09.32 A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352966" y="4726980"/>
            <a:ext cx="19382487" cy="4800415"/>
          </a:xfrm>
          <a:prstGeom prst="rect">
            <a:avLst/>
          </a:prstGeom>
          <a:ln w="12700">
            <a:miter lim="400000"/>
          </a:ln>
        </p:spPr>
      </p:pic>
      <p:sp>
        <p:nvSpPr>
          <p:cNvPr id="517" name="Observation: upper layer only needs effective SINR and it mapped instantaneous PER"/>
          <p:cNvSpPr txBox="1"/>
          <p:nvPr/>
        </p:nvSpPr>
        <p:spPr>
          <a:xfrm>
            <a:off x="3537522" y="9767757"/>
            <a:ext cx="15289683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3">
                    <a:satOff val="-7500"/>
                    <a:lumOff val="-10588"/>
                  </a:schemeClr>
                </a:solidFill>
              </a:defRPr>
            </a:lvl1pPr>
          </a:lstStyle>
          <a:p>
            <a:pPr/>
            <a:r>
              <a:t>Observation: upper layer only needs instantaneous PER</a:t>
            </a:r>
          </a:p>
        </p:txBody>
      </p:sp>
      <p:sp>
        <p:nvSpPr>
          <p:cNvPr id="518" name="Oval"/>
          <p:cNvSpPr/>
          <p:nvPr/>
        </p:nvSpPr>
        <p:spPr>
          <a:xfrm>
            <a:off x="20857024" y="6077544"/>
            <a:ext cx="3119216" cy="1560913"/>
          </a:xfrm>
          <a:prstGeom prst="ellipse">
            <a:avLst/>
          </a:prstGeom>
          <a:ln w="25400">
            <a:solidFill>
              <a:srgbClr val="027001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19" name="Why need PHY layer abstractions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>
                <a:uFill>
                  <a:solidFill>
                    <a:srgbClr val="333333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Key Observation</a:t>
            </a:r>
          </a:p>
        </p:txBody>
      </p:sp>
      <p:sp>
        <p:nvSpPr>
          <p:cNvPr id="520" name="L2S mapping suggested by IEEE TGax group:"/>
          <p:cNvSpPr txBox="1"/>
          <p:nvPr/>
        </p:nvSpPr>
        <p:spPr>
          <a:xfrm>
            <a:off x="1328076" y="3678185"/>
            <a:ext cx="12614149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L2S mapping suggested by IEEE TGax group:</a:t>
            </a:r>
          </a:p>
        </p:txBody>
      </p:sp>
      <p:sp>
        <p:nvSpPr>
          <p:cNvPr id="521" name="Q2: Can we bypass runtime-expensive matrix calculation and directly model instantaneous PER?"/>
          <p:cNvSpPr txBox="1"/>
          <p:nvPr/>
        </p:nvSpPr>
        <p:spPr>
          <a:xfrm>
            <a:off x="3570839" y="10360891"/>
            <a:ext cx="18573166" cy="1461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solidFill>
                  <a:schemeClr val="accent5"/>
                </a:solidFill>
              </a:defRPr>
            </a:pPr>
            <a:r>
              <a:rPr>
                <a:solidFill>
                  <a:srgbClr val="000000"/>
                </a:solidFill>
              </a:rPr>
              <a:t>Q2: Can we</a:t>
            </a:r>
            <a:r>
              <a:t> </a:t>
            </a:r>
            <a:r>
              <a:rPr>
                <a:solidFill>
                  <a:srgbClr val="0076BA"/>
                </a:solidFill>
              </a:rPr>
              <a:t>bypass</a:t>
            </a:r>
            <a:r>
              <a:t> </a:t>
            </a:r>
            <a:r>
              <a:rPr>
                <a:solidFill>
                  <a:srgbClr val="000000"/>
                </a:solidFill>
              </a:rPr>
              <a:t>runtime-expensive matrix calculation and</a:t>
            </a:r>
            <a:r>
              <a:t> </a:t>
            </a:r>
            <a:r>
              <a:rPr>
                <a:solidFill>
                  <a:srgbClr val="0076BA"/>
                </a:solidFill>
              </a:rPr>
              <a:t>directly model</a:t>
            </a:r>
            <a:r>
              <a:t> instantaneous PER?</a:t>
            </a:r>
          </a:p>
        </p:txBody>
      </p:sp>
      <p:pic>
        <p:nvPicPr>
          <p:cNvPr id="522" name="Image" descr="Image"/>
          <p:cNvPicPr>
            <a:picLocks noChangeAspect="1"/>
          </p:cNvPicPr>
          <p:nvPr/>
        </p:nvPicPr>
        <p:blipFill>
          <a:blip r:embed="rId5">
            <a:extLst/>
          </a:blip>
          <a:srcRect l="0" t="0" r="0" b="8868"/>
          <a:stretch>
            <a:fillRect/>
          </a:stretch>
        </p:blipFill>
        <p:spPr>
          <a:xfrm>
            <a:off x="2204604" y="11970863"/>
            <a:ext cx="1187970" cy="1167827"/>
          </a:xfrm>
          <a:prstGeom prst="rect">
            <a:avLst/>
          </a:prstGeom>
          <a:ln w="12700">
            <a:miter lim="400000"/>
          </a:ln>
        </p:spPr>
      </p:pic>
      <p:sp>
        <p:nvSpPr>
          <p:cNvPr id="523" name="Cannot provide models of instantaneous PERs for different packet lengths"/>
          <p:cNvSpPr txBox="1"/>
          <p:nvPr/>
        </p:nvSpPr>
        <p:spPr>
          <a:xfrm>
            <a:off x="3644810" y="12150649"/>
            <a:ext cx="20309834" cy="808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solidFill>
                  <a:schemeClr val="accent5"/>
                </a:solidFill>
              </a:defRPr>
            </a:pPr>
            <a:r>
              <a:rPr>
                <a:solidFill>
                  <a:srgbClr val="000000"/>
                </a:solidFill>
              </a:rPr>
              <a:t>Cannot provide models of instantaneous PERs for different packet lengths</a:t>
            </a:r>
          </a:p>
        </p:txBody>
      </p:sp>
      <p:pic>
        <p:nvPicPr>
          <p:cNvPr id="524" name="Screen Shot 2021-06-21 at 9.25.55 PM.png" descr="Screen Shot 2021-06-21 at 9.25.55 PM.png"/>
          <p:cNvPicPr>
            <a:picLocks noChangeAspect="1"/>
          </p:cNvPicPr>
          <p:nvPr/>
        </p:nvPicPr>
        <p:blipFill>
          <a:blip r:embed="rId6">
            <a:extLst/>
          </a:blip>
          <a:srcRect l="0" t="0" r="0" b="5389"/>
          <a:stretch>
            <a:fillRect/>
          </a:stretch>
        </p:blipFill>
        <p:spPr>
          <a:xfrm>
            <a:off x="18554470" y="5577226"/>
            <a:ext cx="2078270" cy="7094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Slide Number"/>
          <p:cNvSpPr txBox="1"/>
          <p:nvPr>
            <p:ph type="sldNum" sz="quarter" idx="4294967295"/>
          </p:nvPr>
        </p:nvSpPr>
        <p:spPr>
          <a:xfrm>
            <a:off x="12001499" y="13080995"/>
            <a:ext cx="368504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527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16603" r="0" b="10174"/>
          <a:stretch>
            <a:fillRect/>
          </a:stretch>
        </p:blipFill>
        <p:spPr>
          <a:xfrm>
            <a:off x="21542545" y="11398"/>
            <a:ext cx="2857503" cy="2092295"/>
          </a:xfrm>
          <a:prstGeom prst="rect">
            <a:avLst/>
          </a:prstGeom>
          <a:ln w="12700">
            <a:miter lim="400000"/>
          </a:ln>
        </p:spPr>
      </p:pic>
      <p:pic>
        <p:nvPicPr>
          <p:cNvPr id="528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16252" t="16767" r="9747" b="24894"/>
          <a:stretch>
            <a:fillRect/>
          </a:stretch>
        </p:blipFill>
        <p:spPr>
          <a:xfrm>
            <a:off x="1161061" y="4567188"/>
            <a:ext cx="2687822" cy="1303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529" name="Screen Shot 2021-04-09 at 10.09.32 AM.png" descr="Screen Shot 2021-04-09 at 10.09.32 A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352966" y="4726980"/>
            <a:ext cx="19382487" cy="4800415"/>
          </a:xfrm>
          <a:prstGeom prst="rect">
            <a:avLst/>
          </a:prstGeom>
          <a:ln w="12700">
            <a:miter lim="400000"/>
          </a:ln>
        </p:spPr>
      </p:pic>
      <p:sp>
        <p:nvSpPr>
          <p:cNvPr id="530" name="Observation: upper layer only needs effective SINR and it mapped instantaneous PER"/>
          <p:cNvSpPr txBox="1"/>
          <p:nvPr/>
        </p:nvSpPr>
        <p:spPr>
          <a:xfrm>
            <a:off x="3537522" y="9767757"/>
            <a:ext cx="15289683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3">
                    <a:satOff val="-7500"/>
                    <a:lumOff val="-10588"/>
                  </a:schemeClr>
                </a:solidFill>
              </a:defRPr>
            </a:lvl1pPr>
          </a:lstStyle>
          <a:p>
            <a:pPr/>
            <a:r>
              <a:t>Observation: upper layer only needs instantaneous PER</a:t>
            </a:r>
          </a:p>
        </p:txBody>
      </p:sp>
      <p:sp>
        <p:nvSpPr>
          <p:cNvPr id="531" name="Why need PHY layer abstractions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>
                <a:uFill>
                  <a:solidFill>
                    <a:srgbClr val="333333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Key Observation</a:t>
            </a:r>
          </a:p>
        </p:txBody>
      </p:sp>
      <p:sp>
        <p:nvSpPr>
          <p:cNvPr id="532" name="L2S mapping suggested by IEEE TGax group:"/>
          <p:cNvSpPr txBox="1"/>
          <p:nvPr/>
        </p:nvSpPr>
        <p:spPr>
          <a:xfrm>
            <a:off x="1328076" y="3678185"/>
            <a:ext cx="12614149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L2S mapping suggested by IEEE TGax group:</a:t>
            </a:r>
          </a:p>
        </p:txBody>
      </p:sp>
      <p:sp>
        <p:nvSpPr>
          <p:cNvPr id="533" name="Q3: Can we bypass runtime-expensive matrix calculation and directly model effective SNR?"/>
          <p:cNvSpPr txBox="1"/>
          <p:nvPr/>
        </p:nvSpPr>
        <p:spPr>
          <a:xfrm>
            <a:off x="3614461" y="10360891"/>
            <a:ext cx="18573167" cy="1461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solidFill>
                  <a:schemeClr val="accent5"/>
                </a:solidFill>
              </a:defRPr>
            </a:pPr>
            <a:r>
              <a:rPr>
                <a:solidFill>
                  <a:srgbClr val="000000"/>
                </a:solidFill>
              </a:rPr>
              <a:t>Q3: Can we</a:t>
            </a:r>
            <a:r>
              <a:t> </a:t>
            </a:r>
            <a:r>
              <a:rPr>
                <a:solidFill>
                  <a:srgbClr val="0076BA"/>
                </a:solidFill>
              </a:rPr>
              <a:t>bypass</a:t>
            </a:r>
            <a:r>
              <a:t> </a:t>
            </a:r>
            <a:r>
              <a:rPr>
                <a:solidFill>
                  <a:srgbClr val="000000"/>
                </a:solidFill>
              </a:rPr>
              <a:t>runtime-expensive matrix calculation and</a:t>
            </a:r>
            <a:r>
              <a:t> </a:t>
            </a:r>
            <a:r>
              <a:rPr>
                <a:solidFill>
                  <a:srgbClr val="0076BA"/>
                </a:solidFill>
              </a:rPr>
              <a:t>directly model</a:t>
            </a:r>
            <a:r>
              <a:t> effective SNR?</a:t>
            </a:r>
          </a:p>
        </p:txBody>
      </p:sp>
      <p:pic>
        <p:nvPicPr>
          <p:cNvPr id="534" name="Screen Shot 2021-06-21 at 9.25.55 PM.png" descr="Screen Shot 2021-06-21 at 9.25.55 PM.png"/>
          <p:cNvPicPr>
            <a:picLocks noChangeAspect="1"/>
          </p:cNvPicPr>
          <p:nvPr/>
        </p:nvPicPr>
        <p:blipFill>
          <a:blip r:embed="rId5">
            <a:extLst/>
          </a:blip>
          <a:srcRect l="0" t="0" r="0" b="5389"/>
          <a:stretch>
            <a:fillRect/>
          </a:stretch>
        </p:blipFill>
        <p:spPr>
          <a:xfrm>
            <a:off x="18554470" y="5577226"/>
            <a:ext cx="2078270" cy="709474"/>
          </a:xfrm>
          <a:prstGeom prst="rect">
            <a:avLst/>
          </a:prstGeom>
          <a:ln w="12700">
            <a:miter lim="400000"/>
          </a:ln>
        </p:spPr>
      </p:pic>
      <p:sp>
        <p:nvSpPr>
          <p:cNvPr id="535" name="Oval"/>
          <p:cNvSpPr/>
          <p:nvPr/>
        </p:nvSpPr>
        <p:spPr>
          <a:xfrm>
            <a:off x="15874308" y="5689338"/>
            <a:ext cx="3119216" cy="1560912"/>
          </a:xfrm>
          <a:prstGeom prst="ellipse">
            <a:avLst/>
          </a:prstGeom>
          <a:ln w="25400">
            <a:solidFill>
              <a:srgbClr val="027001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Slide Number"/>
          <p:cNvSpPr txBox="1"/>
          <p:nvPr>
            <p:ph type="sldNum" sz="quarter" idx="4294967295"/>
          </p:nvPr>
        </p:nvSpPr>
        <p:spPr>
          <a:xfrm>
            <a:off x="12001499" y="13080995"/>
            <a:ext cx="368504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538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16603" r="0" b="10174"/>
          <a:stretch>
            <a:fillRect/>
          </a:stretch>
        </p:blipFill>
        <p:spPr>
          <a:xfrm>
            <a:off x="21542545" y="11398"/>
            <a:ext cx="2857503" cy="2092295"/>
          </a:xfrm>
          <a:prstGeom prst="rect">
            <a:avLst/>
          </a:prstGeom>
          <a:ln w="12700">
            <a:miter lim="400000"/>
          </a:ln>
        </p:spPr>
      </p:pic>
      <p:pic>
        <p:nvPicPr>
          <p:cNvPr id="539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16252" t="16767" r="9747" b="24894"/>
          <a:stretch>
            <a:fillRect/>
          </a:stretch>
        </p:blipFill>
        <p:spPr>
          <a:xfrm>
            <a:off x="1161061" y="4567188"/>
            <a:ext cx="2687822" cy="1303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540" name="Screen Shot 2021-04-09 at 10.09.32 AM.png" descr="Screen Shot 2021-04-09 at 10.09.32 A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352966" y="4726980"/>
            <a:ext cx="19382487" cy="4800415"/>
          </a:xfrm>
          <a:prstGeom prst="rect">
            <a:avLst/>
          </a:prstGeom>
          <a:ln w="12700">
            <a:miter lim="400000"/>
          </a:ln>
        </p:spPr>
      </p:pic>
      <p:sp>
        <p:nvSpPr>
          <p:cNvPr id="541" name="Observation: upper layer only needs effective SINR and it mapped instantaneous PER"/>
          <p:cNvSpPr txBox="1"/>
          <p:nvPr/>
        </p:nvSpPr>
        <p:spPr>
          <a:xfrm>
            <a:off x="3537522" y="9767757"/>
            <a:ext cx="15289683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3">
                    <a:satOff val="-7500"/>
                    <a:lumOff val="-10588"/>
                  </a:schemeClr>
                </a:solidFill>
              </a:defRPr>
            </a:lvl1pPr>
          </a:lstStyle>
          <a:p>
            <a:pPr/>
            <a:r>
              <a:t>Observation: upper layer only needs instantaneous PER</a:t>
            </a:r>
          </a:p>
        </p:txBody>
      </p:sp>
      <p:sp>
        <p:nvSpPr>
          <p:cNvPr id="542" name="Why need PHY layer abstractions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>
                <a:uFill>
                  <a:solidFill>
                    <a:srgbClr val="333333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Key Observation</a:t>
            </a:r>
          </a:p>
        </p:txBody>
      </p:sp>
      <p:sp>
        <p:nvSpPr>
          <p:cNvPr id="543" name="L2S mapping suggested by IEEE TGax group:"/>
          <p:cNvSpPr txBox="1"/>
          <p:nvPr/>
        </p:nvSpPr>
        <p:spPr>
          <a:xfrm>
            <a:off x="1328076" y="3678185"/>
            <a:ext cx="12614149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L2S mapping suggested by IEEE TGax group:</a:t>
            </a:r>
          </a:p>
        </p:txBody>
      </p:sp>
      <p:sp>
        <p:nvSpPr>
          <p:cNvPr id="544" name="Q3: Can we bypass runtime-expensive matrix calculation and directly model effective SNR?"/>
          <p:cNvSpPr txBox="1"/>
          <p:nvPr/>
        </p:nvSpPr>
        <p:spPr>
          <a:xfrm>
            <a:off x="3614461" y="10360891"/>
            <a:ext cx="18573167" cy="1461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solidFill>
                  <a:schemeClr val="accent5"/>
                </a:solidFill>
              </a:defRPr>
            </a:pPr>
            <a:r>
              <a:rPr>
                <a:solidFill>
                  <a:srgbClr val="000000"/>
                </a:solidFill>
              </a:rPr>
              <a:t>Q3: Can we</a:t>
            </a:r>
            <a:r>
              <a:t> </a:t>
            </a:r>
            <a:r>
              <a:rPr>
                <a:solidFill>
                  <a:srgbClr val="0076BA"/>
                </a:solidFill>
              </a:rPr>
              <a:t>bypass</a:t>
            </a:r>
            <a:r>
              <a:t> </a:t>
            </a:r>
            <a:r>
              <a:rPr>
                <a:solidFill>
                  <a:srgbClr val="000000"/>
                </a:solidFill>
              </a:rPr>
              <a:t>runtime-expensive matrix calculation and</a:t>
            </a:r>
            <a:r>
              <a:t> </a:t>
            </a:r>
            <a:r>
              <a:rPr>
                <a:solidFill>
                  <a:srgbClr val="0076BA"/>
                </a:solidFill>
              </a:rPr>
              <a:t>directly model</a:t>
            </a:r>
            <a:r>
              <a:t> effective SNR?</a:t>
            </a:r>
          </a:p>
        </p:txBody>
      </p:sp>
      <p:sp>
        <p:nvSpPr>
          <p:cNvPr id="545" name="Effective SNR is insensitive to packet length and is easy to be mapped into instantaneous PER"/>
          <p:cNvSpPr txBox="1"/>
          <p:nvPr/>
        </p:nvSpPr>
        <p:spPr>
          <a:xfrm>
            <a:off x="3644810" y="11824041"/>
            <a:ext cx="19658928" cy="1461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solidFill>
                  <a:schemeClr val="accent5"/>
                </a:solidFill>
              </a:defRPr>
            </a:pPr>
            <a:r>
              <a:rPr>
                <a:solidFill>
                  <a:srgbClr val="000000"/>
                </a:solidFill>
              </a:rPr>
              <a:t>Effective SNR </a:t>
            </a:r>
            <a:r>
              <a:rPr>
                <a:solidFill>
                  <a:srgbClr val="017100"/>
                </a:solidFill>
              </a:rPr>
              <a:t>is insensitive to packet length</a:t>
            </a:r>
            <a:r>
              <a:rPr>
                <a:solidFill>
                  <a:srgbClr val="000000"/>
                </a:solidFill>
              </a:rPr>
              <a:t> and </a:t>
            </a:r>
            <a:r>
              <a:rPr>
                <a:solidFill>
                  <a:srgbClr val="017100"/>
                </a:solidFill>
              </a:rPr>
              <a:t>is easy to be mapped into instantaneous PER</a:t>
            </a:r>
          </a:p>
        </p:txBody>
      </p:sp>
      <p:pic>
        <p:nvPicPr>
          <p:cNvPr id="546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235043" y="11988861"/>
            <a:ext cx="1132009" cy="113201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7" name="Screen Shot 2021-06-21 at 9.25.55 PM.png" descr="Screen Shot 2021-06-21 at 9.25.55 PM.png"/>
          <p:cNvPicPr>
            <a:picLocks noChangeAspect="1"/>
          </p:cNvPicPr>
          <p:nvPr/>
        </p:nvPicPr>
        <p:blipFill>
          <a:blip r:embed="rId6">
            <a:extLst/>
          </a:blip>
          <a:srcRect l="0" t="0" r="0" b="5389"/>
          <a:stretch>
            <a:fillRect/>
          </a:stretch>
        </p:blipFill>
        <p:spPr>
          <a:xfrm>
            <a:off x="18554470" y="5577226"/>
            <a:ext cx="2078270" cy="709474"/>
          </a:xfrm>
          <a:prstGeom prst="rect">
            <a:avLst/>
          </a:prstGeom>
          <a:ln w="12700">
            <a:miter lim="400000"/>
          </a:ln>
        </p:spPr>
      </p:pic>
      <p:sp>
        <p:nvSpPr>
          <p:cNvPr id="548" name="Oval"/>
          <p:cNvSpPr/>
          <p:nvPr/>
        </p:nvSpPr>
        <p:spPr>
          <a:xfrm>
            <a:off x="15874308" y="5689338"/>
            <a:ext cx="3119216" cy="1560912"/>
          </a:xfrm>
          <a:prstGeom prst="ellipse">
            <a:avLst/>
          </a:prstGeom>
          <a:ln w="25400">
            <a:solidFill>
              <a:srgbClr val="027001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Slide Number"/>
          <p:cNvSpPr txBox="1"/>
          <p:nvPr>
            <p:ph type="sldNum" sz="quarter" idx="4294967295"/>
          </p:nvPr>
        </p:nvSpPr>
        <p:spPr>
          <a:xfrm>
            <a:off x="12001499" y="13080995"/>
            <a:ext cx="368504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551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16603" r="0" b="10174"/>
          <a:stretch>
            <a:fillRect/>
          </a:stretch>
        </p:blipFill>
        <p:spPr>
          <a:xfrm>
            <a:off x="21542545" y="11398"/>
            <a:ext cx="2857503" cy="2092295"/>
          </a:xfrm>
          <a:prstGeom prst="rect">
            <a:avLst/>
          </a:prstGeom>
          <a:ln w="12700">
            <a:miter lim="400000"/>
          </a:ln>
        </p:spPr>
      </p:pic>
      <p:pic>
        <p:nvPicPr>
          <p:cNvPr id="552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16252" t="16767" r="9747" b="24894"/>
          <a:stretch>
            <a:fillRect/>
          </a:stretch>
        </p:blipFill>
        <p:spPr>
          <a:xfrm>
            <a:off x="1161061" y="4567188"/>
            <a:ext cx="2687822" cy="1303961"/>
          </a:xfrm>
          <a:prstGeom prst="rect">
            <a:avLst/>
          </a:prstGeom>
          <a:ln w="12700">
            <a:miter lim="400000"/>
          </a:ln>
        </p:spPr>
      </p:pic>
      <p:sp>
        <p:nvSpPr>
          <p:cNvPr id="553" name="L2S mapping:"/>
          <p:cNvSpPr txBox="1"/>
          <p:nvPr/>
        </p:nvSpPr>
        <p:spPr>
          <a:xfrm>
            <a:off x="1328076" y="3678185"/>
            <a:ext cx="3920643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L2S mapping:</a:t>
            </a:r>
          </a:p>
        </p:txBody>
      </p:sp>
      <p:pic>
        <p:nvPicPr>
          <p:cNvPr id="554" name="Screen Shot 2021-04-09 at 10.09.32 AM.png" descr="Screen Shot 2021-04-09 at 10.09.32 A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142790" y="2103690"/>
            <a:ext cx="17994984" cy="4456777"/>
          </a:xfrm>
          <a:prstGeom prst="rect">
            <a:avLst/>
          </a:prstGeom>
          <a:ln w="12700">
            <a:miter lim="400000"/>
          </a:ln>
        </p:spPr>
      </p:pic>
      <p:sp>
        <p:nvSpPr>
          <p:cNvPr id="555" name="Why need PHY layer abstractions?"/>
          <p:cNvSpPr txBox="1"/>
          <p:nvPr>
            <p:ph type="title"/>
          </p:nvPr>
        </p:nvSpPr>
        <p:spPr>
          <a:xfrm>
            <a:off x="688083" y="499134"/>
            <a:ext cx="21971002" cy="1433166"/>
          </a:xfrm>
          <a:prstGeom prst="rect">
            <a:avLst/>
          </a:prstGeom>
        </p:spPr>
        <p:txBody>
          <a:bodyPr/>
          <a:lstStyle/>
          <a:p>
            <a:pPr>
              <a:defRPr spc="-200">
                <a:uFill>
                  <a:solidFill>
                    <a:srgbClr val="333333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New Method: </a:t>
            </a:r>
            <a:r>
              <a:t>EESM-log-SGN</a:t>
            </a:r>
          </a:p>
        </p:txBody>
      </p:sp>
      <p:pic>
        <p:nvPicPr>
          <p:cNvPr id="556" name="Screen Shot 2021-06-21 at 9.25.55 PM.png" descr="Screen Shot 2021-06-21 at 9.25.55 PM.png"/>
          <p:cNvPicPr>
            <a:picLocks noChangeAspect="1"/>
          </p:cNvPicPr>
          <p:nvPr/>
        </p:nvPicPr>
        <p:blipFill>
          <a:blip r:embed="rId5">
            <a:extLst/>
          </a:blip>
          <a:srcRect l="0" t="0" r="0" b="5389"/>
          <a:stretch>
            <a:fillRect/>
          </a:stretch>
        </p:blipFill>
        <p:spPr>
          <a:xfrm>
            <a:off x="17211976" y="2866421"/>
            <a:ext cx="2078270" cy="709475"/>
          </a:xfrm>
          <a:prstGeom prst="rect">
            <a:avLst/>
          </a:prstGeom>
          <a:ln w="12700">
            <a:miter lim="400000"/>
          </a:ln>
        </p:spPr>
      </p:pic>
      <p:sp>
        <p:nvSpPr>
          <p:cNvPr id="557" name="Oval"/>
          <p:cNvSpPr/>
          <p:nvPr/>
        </p:nvSpPr>
        <p:spPr>
          <a:xfrm>
            <a:off x="15138459" y="3109527"/>
            <a:ext cx="2203445" cy="1560913"/>
          </a:xfrm>
          <a:prstGeom prst="ellipse">
            <a:avLst/>
          </a:prstGeom>
          <a:ln w="25400">
            <a:solidFill>
              <a:srgbClr val="027001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58" name="Directly model PHY layer output distribution:"/>
          <p:cNvSpPr txBox="1"/>
          <p:nvPr/>
        </p:nvSpPr>
        <p:spPr>
          <a:xfrm>
            <a:off x="642866" y="7130613"/>
            <a:ext cx="14278957" cy="1461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solidFill>
                  <a:schemeClr val="accent5"/>
                </a:solidFill>
              </a:defRPr>
            </a:pPr>
            <a:r>
              <a:rPr>
                <a:solidFill>
                  <a:srgbClr val="000000"/>
                </a:solidFill>
              </a:rPr>
              <a:t>Assume</a:t>
            </a:r>
            <a:r>
              <a:t> </a:t>
            </a:r>
            <a:r>
              <a:rPr>
                <a:solidFill>
                  <a:srgbClr val="017100"/>
                </a:solidFill>
              </a:rPr>
              <a:t>IID channel</a:t>
            </a:r>
            <a:r>
              <a:rPr>
                <a:solidFill>
                  <a:srgbClr val="000000"/>
                </a:solidFill>
              </a:rPr>
              <a:t>, model </a:t>
            </a:r>
            <a:r>
              <a:rPr>
                <a:solidFill>
                  <a:srgbClr val="0076BA"/>
                </a:solidFill>
              </a:rPr>
              <a:t>effective SNR distribution</a:t>
            </a:r>
            <a:r>
              <a:rPr>
                <a:solidFill>
                  <a:srgbClr val="000000"/>
                </a:solidFill>
              </a:rPr>
              <a:t>,</a:t>
            </a:r>
            <a:r>
              <a:rPr>
                <a:solidFill>
                  <a:srgbClr val="017100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and </a:t>
            </a:r>
            <a:r>
              <a:rPr>
                <a:solidFill>
                  <a:srgbClr val="F27200"/>
                </a:solidFill>
              </a:rPr>
              <a:t>directly outputs</a:t>
            </a:r>
            <a:r>
              <a:rPr>
                <a:solidFill>
                  <a:srgbClr val="000000"/>
                </a:solidFill>
              </a:rPr>
              <a:t> IID effective SINRs</a:t>
            </a:r>
          </a:p>
        </p:txBody>
      </p:sp>
      <p:sp>
        <p:nvSpPr>
          <p:cNvPr id="559" name="Line"/>
          <p:cNvSpPr/>
          <p:nvPr/>
        </p:nvSpPr>
        <p:spPr>
          <a:xfrm>
            <a:off x="1607895" y="12462070"/>
            <a:ext cx="14168094" cy="1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60" name="Time"/>
          <p:cNvSpPr txBox="1"/>
          <p:nvPr/>
        </p:nvSpPr>
        <p:spPr>
          <a:xfrm>
            <a:off x="15856861" y="12101231"/>
            <a:ext cx="1280313" cy="721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/>
            </a:lvl1pPr>
          </a:lstStyle>
          <a:p>
            <a:pPr/>
            <a:r>
              <a:t>Time</a:t>
            </a:r>
          </a:p>
        </p:txBody>
      </p:sp>
      <p:sp>
        <p:nvSpPr>
          <p:cNvPr id="561" name="Line"/>
          <p:cNvSpPr/>
          <p:nvPr/>
        </p:nvSpPr>
        <p:spPr>
          <a:xfrm>
            <a:off x="14136924" y="12111802"/>
            <a:ext cx="1245868" cy="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62" name="Line"/>
          <p:cNvSpPr/>
          <p:nvPr/>
        </p:nvSpPr>
        <p:spPr>
          <a:xfrm flipV="1">
            <a:off x="4165916" y="10549596"/>
            <a:ext cx="6" cy="80843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63" name="Line"/>
          <p:cNvSpPr/>
          <p:nvPr/>
        </p:nvSpPr>
        <p:spPr>
          <a:xfrm flipV="1">
            <a:off x="6649144" y="10541317"/>
            <a:ext cx="7" cy="118504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64" name="Line"/>
          <p:cNvSpPr/>
          <p:nvPr/>
        </p:nvSpPr>
        <p:spPr>
          <a:xfrm flipV="1">
            <a:off x="9131245" y="11342368"/>
            <a:ext cx="7" cy="38730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65" name="Line"/>
          <p:cNvSpPr/>
          <p:nvPr/>
        </p:nvSpPr>
        <p:spPr>
          <a:xfrm flipV="1">
            <a:off x="11620621" y="10179995"/>
            <a:ext cx="7" cy="117508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66" name="Line"/>
          <p:cNvSpPr/>
          <p:nvPr/>
        </p:nvSpPr>
        <p:spPr>
          <a:xfrm flipV="1">
            <a:off x="14124652" y="10179996"/>
            <a:ext cx="5" cy="1944512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67" name="Line"/>
          <p:cNvSpPr/>
          <p:nvPr/>
        </p:nvSpPr>
        <p:spPr>
          <a:xfrm flipV="1">
            <a:off x="1626056" y="10248359"/>
            <a:ext cx="7" cy="2213428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68" name="Channel gain"/>
          <p:cNvSpPr txBox="1"/>
          <p:nvPr/>
        </p:nvSpPr>
        <p:spPr>
          <a:xfrm>
            <a:off x="262924" y="9405366"/>
            <a:ext cx="3403245" cy="721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/>
            </a:lvl1pPr>
          </a:lstStyle>
          <a:p>
            <a:pPr/>
            <a:r>
              <a:t>Effective SNR</a:t>
            </a:r>
          </a:p>
        </p:txBody>
      </p:sp>
      <p:sp>
        <p:nvSpPr>
          <p:cNvPr id="569" name="Square"/>
          <p:cNvSpPr/>
          <p:nvPr/>
        </p:nvSpPr>
        <p:spPr>
          <a:xfrm>
            <a:off x="4870024" y="9992694"/>
            <a:ext cx="369141" cy="374606"/>
          </a:xfrm>
          <a:prstGeom prst="rect">
            <a:avLst/>
          </a:prstGeom>
          <a:solidFill>
            <a:srgbClr val="00A1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70" name="Square"/>
          <p:cNvSpPr/>
          <p:nvPr/>
        </p:nvSpPr>
        <p:spPr>
          <a:xfrm>
            <a:off x="10009560" y="10766515"/>
            <a:ext cx="369141" cy="374607"/>
          </a:xfrm>
          <a:prstGeom prst="rect">
            <a:avLst/>
          </a:prstGeom>
          <a:solidFill>
            <a:srgbClr val="FEAD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71" name="Square"/>
          <p:cNvSpPr/>
          <p:nvPr/>
        </p:nvSpPr>
        <p:spPr>
          <a:xfrm>
            <a:off x="7704201" y="11155072"/>
            <a:ext cx="369141" cy="374606"/>
          </a:xfrm>
          <a:prstGeom prst="rect">
            <a:avLst/>
          </a:prstGeom>
          <a:solidFill>
            <a:srgbClr val="60D93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72" name="Square"/>
          <p:cNvSpPr/>
          <p:nvPr/>
        </p:nvSpPr>
        <p:spPr>
          <a:xfrm>
            <a:off x="12675478" y="9731579"/>
            <a:ext cx="369142" cy="374606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73" name="Packet"/>
          <p:cNvSpPr txBox="1"/>
          <p:nvPr/>
        </p:nvSpPr>
        <p:spPr>
          <a:xfrm>
            <a:off x="4419067" y="9214397"/>
            <a:ext cx="1764108" cy="72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pPr/>
            <a:r>
              <a:t>Packet</a:t>
            </a:r>
          </a:p>
        </p:txBody>
      </p:sp>
      <p:sp>
        <p:nvSpPr>
          <p:cNvPr id="574" name="Packet"/>
          <p:cNvSpPr txBox="1"/>
          <p:nvPr/>
        </p:nvSpPr>
        <p:spPr>
          <a:xfrm>
            <a:off x="9264787" y="9977217"/>
            <a:ext cx="2566001" cy="721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200">
                <a:solidFill>
                  <a:srgbClr val="F27100"/>
                </a:solidFill>
              </a:defRPr>
            </a:lvl1pPr>
          </a:lstStyle>
          <a:p>
            <a:pPr/>
            <a:r>
              <a:t>Packet</a:t>
            </a:r>
          </a:p>
        </p:txBody>
      </p:sp>
      <p:sp>
        <p:nvSpPr>
          <p:cNvPr id="575" name="Packet"/>
          <p:cNvSpPr txBox="1"/>
          <p:nvPr/>
        </p:nvSpPr>
        <p:spPr>
          <a:xfrm>
            <a:off x="6748360" y="10282338"/>
            <a:ext cx="2442695" cy="72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200">
                <a:solidFill>
                  <a:schemeClr val="accent3"/>
                </a:solidFill>
              </a:defRPr>
            </a:lvl1pPr>
          </a:lstStyle>
          <a:p>
            <a:pPr/>
            <a:r>
              <a:t>Packet</a:t>
            </a:r>
          </a:p>
        </p:txBody>
      </p:sp>
      <p:sp>
        <p:nvSpPr>
          <p:cNvPr id="576" name="Packet"/>
          <p:cNvSpPr txBox="1"/>
          <p:nvPr/>
        </p:nvSpPr>
        <p:spPr>
          <a:xfrm>
            <a:off x="11964853" y="8892712"/>
            <a:ext cx="2511319" cy="721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200">
                <a:solidFill>
                  <a:schemeClr val="accent6"/>
                </a:solidFill>
              </a:defRPr>
            </a:lvl1pPr>
          </a:lstStyle>
          <a:p>
            <a:pPr/>
            <a:r>
              <a:t>Packet</a:t>
            </a:r>
          </a:p>
        </p:txBody>
      </p:sp>
      <p:sp>
        <p:nvSpPr>
          <p:cNvPr id="577" name="Line"/>
          <p:cNvSpPr/>
          <p:nvPr/>
        </p:nvSpPr>
        <p:spPr>
          <a:xfrm>
            <a:off x="1649356" y="11355070"/>
            <a:ext cx="2511318" cy="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78" name="Line"/>
          <p:cNvSpPr/>
          <p:nvPr/>
        </p:nvSpPr>
        <p:spPr>
          <a:xfrm>
            <a:off x="4163306" y="10554019"/>
            <a:ext cx="2491630" cy="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79" name="Line"/>
          <p:cNvSpPr/>
          <p:nvPr/>
        </p:nvSpPr>
        <p:spPr>
          <a:xfrm>
            <a:off x="6640103" y="11739789"/>
            <a:ext cx="2491629" cy="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80" name="Line"/>
          <p:cNvSpPr/>
          <p:nvPr/>
        </p:nvSpPr>
        <p:spPr>
          <a:xfrm>
            <a:off x="9136326" y="11342370"/>
            <a:ext cx="2491629" cy="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81" name="Line"/>
          <p:cNvSpPr/>
          <p:nvPr/>
        </p:nvSpPr>
        <p:spPr>
          <a:xfrm>
            <a:off x="11617090" y="10192695"/>
            <a:ext cx="2511318" cy="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Slide Number"/>
          <p:cNvSpPr txBox="1"/>
          <p:nvPr>
            <p:ph type="sldNum" sz="quarter" idx="4294967295"/>
          </p:nvPr>
        </p:nvSpPr>
        <p:spPr>
          <a:xfrm>
            <a:off x="12001499" y="13080995"/>
            <a:ext cx="368504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584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16603" r="0" b="10174"/>
          <a:stretch>
            <a:fillRect/>
          </a:stretch>
        </p:blipFill>
        <p:spPr>
          <a:xfrm>
            <a:off x="21542545" y="11398"/>
            <a:ext cx="2857503" cy="2092295"/>
          </a:xfrm>
          <a:prstGeom prst="rect">
            <a:avLst/>
          </a:prstGeom>
          <a:ln w="12700">
            <a:miter lim="400000"/>
          </a:ln>
        </p:spPr>
      </p:pic>
      <p:pic>
        <p:nvPicPr>
          <p:cNvPr id="585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16252" t="16767" r="9747" b="24894"/>
          <a:stretch>
            <a:fillRect/>
          </a:stretch>
        </p:blipFill>
        <p:spPr>
          <a:xfrm>
            <a:off x="1161061" y="4567188"/>
            <a:ext cx="2687822" cy="1303961"/>
          </a:xfrm>
          <a:prstGeom prst="rect">
            <a:avLst/>
          </a:prstGeom>
          <a:ln w="12700">
            <a:miter lim="400000"/>
          </a:ln>
        </p:spPr>
      </p:pic>
      <p:sp>
        <p:nvSpPr>
          <p:cNvPr id="586" name="L2S mapping:"/>
          <p:cNvSpPr txBox="1"/>
          <p:nvPr/>
        </p:nvSpPr>
        <p:spPr>
          <a:xfrm>
            <a:off x="1328076" y="3678185"/>
            <a:ext cx="3920643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L2S mapping:</a:t>
            </a:r>
          </a:p>
        </p:txBody>
      </p:sp>
      <p:pic>
        <p:nvPicPr>
          <p:cNvPr id="587" name="Screen Shot 2021-04-09 at 10.09.32 AM.png" descr="Screen Shot 2021-04-09 at 10.09.32 A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142790" y="2103690"/>
            <a:ext cx="17994984" cy="4456777"/>
          </a:xfrm>
          <a:prstGeom prst="rect">
            <a:avLst/>
          </a:prstGeom>
          <a:ln w="12700">
            <a:miter lim="400000"/>
          </a:ln>
        </p:spPr>
      </p:pic>
      <p:sp>
        <p:nvSpPr>
          <p:cNvPr id="588" name="Why need PHY layer abstractions?"/>
          <p:cNvSpPr txBox="1"/>
          <p:nvPr>
            <p:ph type="title"/>
          </p:nvPr>
        </p:nvSpPr>
        <p:spPr>
          <a:xfrm>
            <a:off x="688083" y="499134"/>
            <a:ext cx="21971002" cy="1433166"/>
          </a:xfrm>
          <a:prstGeom prst="rect">
            <a:avLst/>
          </a:prstGeom>
        </p:spPr>
        <p:txBody>
          <a:bodyPr/>
          <a:lstStyle/>
          <a:p>
            <a:pPr>
              <a:defRPr spc="-200">
                <a:uFill>
                  <a:solidFill>
                    <a:srgbClr val="333333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New Method: </a:t>
            </a:r>
            <a:r>
              <a:t>EESM-log-SGN</a:t>
            </a:r>
          </a:p>
        </p:txBody>
      </p:sp>
      <p:pic>
        <p:nvPicPr>
          <p:cNvPr id="589" name="Screen Shot 2021-06-21 at 9.25.55 PM.png" descr="Screen Shot 2021-06-21 at 9.25.55 PM.png"/>
          <p:cNvPicPr>
            <a:picLocks noChangeAspect="1"/>
          </p:cNvPicPr>
          <p:nvPr/>
        </p:nvPicPr>
        <p:blipFill>
          <a:blip r:embed="rId5">
            <a:extLst/>
          </a:blip>
          <a:srcRect l="0" t="0" r="0" b="5389"/>
          <a:stretch>
            <a:fillRect/>
          </a:stretch>
        </p:blipFill>
        <p:spPr>
          <a:xfrm>
            <a:off x="17211977" y="2866421"/>
            <a:ext cx="2078270" cy="709475"/>
          </a:xfrm>
          <a:prstGeom prst="rect">
            <a:avLst/>
          </a:prstGeom>
          <a:ln w="12700">
            <a:miter lim="400000"/>
          </a:ln>
        </p:spPr>
      </p:pic>
      <p:sp>
        <p:nvSpPr>
          <p:cNvPr id="590" name="Oval"/>
          <p:cNvSpPr/>
          <p:nvPr/>
        </p:nvSpPr>
        <p:spPr>
          <a:xfrm>
            <a:off x="15138458" y="3109527"/>
            <a:ext cx="2203445" cy="1560913"/>
          </a:xfrm>
          <a:prstGeom prst="ellipse">
            <a:avLst/>
          </a:prstGeom>
          <a:ln w="25400">
            <a:solidFill>
              <a:srgbClr val="027001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91" name="Log-skew generalized normal (log-SGN) distribution"/>
          <p:cNvSpPr txBox="1"/>
          <p:nvPr/>
        </p:nvSpPr>
        <p:spPr>
          <a:xfrm>
            <a:off x="630310" y="8247718"/>
            <a:ext cx="14213740" cy="808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76BA"/>
                </a:solidFill>
              </a:defRPr>
            </a:lvl1pPr>
          </a:lstStyle>
          <a:p>
            <a:pPr/>
            <a:r>
              <a:t>Log-skew generalized normal (log-SGN) distribution</a:t>
            </a:r>
          </a:p>
        </p:txBody>
      </p:sp>
      <p:sp>
        <p:nvSpPr>
          <p:cNvPr id="592" name="Directly model PHY layer output distribution:"/>
          <p:cNvSpPr txBox="1"/>
          <p:nvPr/>
        </p:nvSpPr>
        <p:spPr>
          <a:xfrm>
            <a:off x="565414" y="6731859"/>
            <a:ext cx="14278958" cy="1461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Under </a:t>
            </a:r>
            <a:r>
              <a:rPr>
                <a:solidFill>
                  <a:srgbClr val="017100"/>
                </a:solidFill>
              </a:rPr>
              <a:t>IID channel</a:t>
            </a:r>
            <a:r>
              <a:t> &amp; </a:t>
            </a:r>
            <a:r>
              <a:rPr>
                <a:solidFill>
                  <a:srgbClr val="017100"/>
                </a:solidFill>
              </a:rPr>
              <a:t>EESM L2S mapping function</a:t>
            </a:r>
            <a:r>
              <a:t>, effective SNR distribution follows: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Slide Number"/>
          <p:cNvSpPr txBox="1"/>
          <p:nvPr>
            <p:ph type="sldNum" sz="quarter" idx="4294967295"/>
          </p:nvPr>
        </p:nvSpPr>
        <p:spPr>
          <a:xfrm>
            <a:off x="12001499" y="13080995"/>
            <a:ext cx="368504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595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16603" r="0" b="10174"/>
          <a:stretch>
            <a:fillRect/>
          </a:stretch>
        </p:blipFill>
        <p:spPr>
          <a:xfrm>
            <a:off x="21542545" y="11398"/>
            <a:ext cx="2857503" cy="2092295"/>
          </a:xfrm>
          <a:prstGeom prst="rect">
            <a:avLst/>
          </a:prstGeom>
          <a:ln w="12700">
            <a:miter lim="400000"/>
          </a:ln>
        </p:spPr>
      </p:pic>
      <p:pic>
        <p:nvPicPr>
          <p:cNvPr id="596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16252" t="16767" r="9747" b="24894"/>
          <a:stretch>
            <a:fillRect/>
          </a:stretch>
        </p:blipFill>
        <p:spPr>
          <a:xfrm>
            <a:off x="1161061" y="4567188"/>
            <a:ext cx="2687822" cy="1303961"/>
          </a:xfrm>
          <a:prstGeom prst="rect">
            <a:avLst/>
          </a:prstGeom>
          <a:ln w="12700">
            <a:miter lim="400000"/>
          </a:ln>
        </p:spPr>
      </p:pic>
      <p:sp>
        <p:nvSpPr>
          <p:cNvPr id="597" name="L2S mapping:"/>
          <p:cNvSpPr txBox="1"/>
          <p:nvPr/>
        </p:nvSpPr>
        <p:spPr>
          <a:xfrm>
            <a:off x="1328076" y="3678185"/>
            <a:ext cx="3920643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L2S mapping:</a:t>
            </a:r>
          </a:p>
        </p:txBody>
      </p:sp>
      <p:pic>
        <p:nvPicPr>
          <p:cNvPr id="598" name="Screen Shot 2021-04-09 at 10.09.32 AM.png" descr="Screen Shot 2021-04-09 at 10.09.32 A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142790" y="2103690"/>
            <a:ext cx="17994984" cy="4456777"/>
          </a:xfrm>
          <a:prstGeom prst="rect">
            <a:avLst/>
          </a:prstGeom>
          <a:ln w="12700">
            <a:miter lim="400000"/>
          </a:ln>
        </p:spPr>
      </p:pic>
      <p:sp>
        <p:nvSpPr>
          <p:cNvPr id="599" name="Why need PHY layer abstractions?"/>
          <p:cNvSpPr txBox="1"/>
          <p:nvPr>
            <p:ph type="title"/>
          </p:nvPr>
        </p:nvSpPr>
        <p:spPr>
          <a:xfrm>
            <a:off x="688083" y="499134"/>
            <a:ext cx="21971002" cy="1433166"/>
          </a:xfrm>
          <a:prstGeom prst="rect">
            <a:avLst/>
          </a:prstGeom>
        </p:spPr>
        <p:txBody>
          <a:bodyPr/>
          <a:lstStyle/>
          <a:p>
            <a:pPr>
              <a:defRPr spc="-200">
                <a:uFill>
                  <a:solidFill>
                    <a:srgbClr val="333333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New Method: </a:t>
            </a:r>
            <a:r>
              <a:t>EESM-log-SGN</a:t>
            </a:r>
          </a:p>
        </p:txBody>
      </p:sp>
      <p:pic>
        <p:nvPicPr>
          <p:cNvPr id="600" name="Screen Shot 2021-06-21 at 9.25.55 PM.png" descr="Screen Shot 2021-06-21 at 9.25.55 PM.png"/>
          <p:cNvPicPr>
            <a:picLocks noChangeAspect="1"/>
          </p:cNvPicPr>
          <p:nvPr/>
        </p:nvPicPr>
        <p:blipFill>
          <a:blip r:embed="rId5">
            <a:extLst/>
          </a:blip>
          <a:srcRect l="0" t="0" r="0" b="5389"/>
          <a:stretch>
            <a:fillRect/>
          </a:stretch>
        </p:blipFill>
        <p:spPr>
          <a:xfrm>
            <a:off x="17211977" y="2866421"/>
            <a:ext cx="2078270" cy="709475"/>
          </a:xfrm>
          <a:prstGeom prst="rect">
            <a:avLst/>
          </a:prstGeom>
          <a:ln w="12700">
            <a:miter lim="400000"/>
          </a:ln>
        </p:spPr>
      </p:pic>
      <p:sp>
        <p:nvSpPr>
          <p:cNvPr id="601" name="Oval"/>
          <p:cNvSpPr/>
          <p:nvPr/>
        </p:nvSpPr>
        <p:spPr>
          <a:xfrm>
            <a:off x="15138458" y="3109527"/>
            <a:ext cx="2203445" cy="1560913"/>
          </a:xfrm>
          <a:prstGeom prst="ellipse">
            <a:avLst/>
          </a:prstGeom>
          <a:ln w="25400">
            <a:solidFill>
              <a:srgbClr val="027001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602" name="Log-skew generalized normal (log-SGN) distribution"/>
          <p:cNvSpPr txBox="1"/>
          <p:nvPr/>
        </p:nvSpPr>
        <p:spPr>
          <a:xfrm>
            <a:off x="630310" y="8247718"/>
            <a:ext cx="14213740" cy="808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76BA"/>
                </a:solidFill>
              </a:defRPr>
            </a:lvl1pPr>
          </a:lstStyle>
          <a:p>
            <a:pPr/>
            <a:r>
              <a:t>Log-skew generalized normal (log-SGN) distribution</a:t>
            </a:r>
          </a:p>
        </p:txBody>
      </p:sp>
      <p:sp>
        <p:nvSpPr>
          <p:cNvPr id="603" name="Directly model PHY layer output distribution:"/>
          <p:cNvSpPr txBox="1"/>
          <p:nvPr/>
        </p:nvSpPr>
        <p:spPr>
          <a:xfrm>
            <a:off x="565414" y="6731859"/>
            <a:ext cx="14278958" cy="1461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Under </a:t>
            </a:r>
            <a:r>
              <a:rPr>
                <a:solidFill>
                  <a:srgbClr val="017100"/>
                </a:solidFill>
              </a:rPr>
              <a:t>IID channel</a:t>
            </a:r>
            <a:r>
              <a:t> &amp; </a:t>
            </a:r>
            <a:r>
              <a:rPr>
                <a:solidFill>
                  <a:srgbClr val="017100"/>
                </a:solidFill>
              </a:rPr>
              <a:t>EESM L2S mapping function</a:t>
            </a:r>
            <a:r>
              <a:t>, effective SNR distribution follows:</a:t>
            </a:r>
          </a:p>
        </p:txBody>
      </p:sp>
      <p:pic>
        <p:nvPicPr>
          <p:cNvPr id="604" name="Screen Shot 2021-01-18 at 9.27.52 PM.png" descr="Screen Shot 2021-01-18 at 9.27.52 PM.png"/>
          <p:cNvPicPr>
            <a:picLocks noChangeAspect="1"/>
          </p:cNvPicPr>
          <p:nvPr/>
        </p:nvPicPr>
        <p:blipFill>
          <a:blip r:embed="rId6">
            <a:extLst/>
          </a:blip>
          <a:srcRect l="0" t="0" r="55805" b="0"/>
          <a:stretch>
            <a:fillRect/>
          </a:stretch>
        </p:blipFill>
        <p:spPr>
          <a:xfrm>
            <a:off x="990963" y="9706731"/>
            <a:ext cx="2933766" cy="789110"/>
          </a:xfrm>
          <a:prstGeom prst="rect">
            <a:avLst/>
          </a:prstGeom>
          <a:ln w="12700">
            <a:miter lim="400000"/>
          </a:ln>
        </p:spPr>
      </p:pic>
      <p:pic>
        <p:nvPicPr>
          <p:cNvPr id="605" name="Screen Shot 2021-01-18 at 9.28.10 PM.png" descr="Screen Shot 2021-01-18 at 9.28.10 PM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198280" y="9580819"/>
            <a:ext cx="8522454" cy="2241970"/>
          </a:xfrm>
          <a:prstGeom prst="rect">
            <a:avLst/>
          </a:prstGeom>
          <a:ln w="12700">
            <a:miter lim="400000"/>
          </a:ln>
        </p:spPr>
      </p:pic>
      <p:pic>
        <p:nvPicPr>
          <p:cNvPr id="606" name="Screen Shot 2021-01-18 at 9.27.52 PM.png" descr="Screen Shot 2021-01-18 at 9.27.52 PM.png"/>
          <p:cNvPicPr>
            <a:picLocks noChangeAspect="1"/>
          </p:cNvPicPr>
          <p:nvPr/>
        </p:nvPicPr>
        <p:blipFill>
          <a:blip r:embed="rId6">
            <a:extLst/>
          </a:blip>
          <a:srcRect l="43939" t="0" r="0" b="0"/>
          <a:stretch>
            <a:fillRect/>
          </a:stretch>
        </p:blipFill>
        <p:spPr>
          <a:xfrm>
            <a:off x="1449437" y="10386731"/>
            <a:ext cx="3721416" cy="789110"/>
          </a:xfrm>
          <a:prstGeom prst="rect">
            <a:avLst/>
          </a:prstGeom>
          <a:ln w="12700">
            <a:miter lim="400000"/>
          </a:ln>
        </p:spPr>
      </p:pic>
      <p:sp>
        <p:nvSpPr>
          <p:cNvPr id="607" name="Packet"/>
          <p:cNvSpPr txBox="1"/>
          <p:nvPr/>
        </p:nvSpPr>
        <p:spPr>
          <a:xfrm>
            <a:off x="9783726" y="9517862"/>
            <a:ext cx="2511319" cy="721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200">
                <a:solidFill>
                  <a:schemeClr val="accent6"/>
                </a:solidFill>
              </a:defRPr>
            </a:lvl1pPr>
          </a:lstStyle>
          <a:p>
            <a:pPr/>
            <a:r>
              <a:t>PDF of X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Slide Number"/>
          <p:cNvSpPr txBox="1"/>
          <p:nvPr>
            <p:ph type="sldNum" sz="quarter" idx="4294967295"/>
          </p:nvPr>
        </p:nvSpPr>
        <p:spPr>
          <a:xfrm>
            <a:off x="12001499" y="13080995"/>
            <a:ext cx="368504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610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16603" r="0" b="10174"/>
          <a:stretch>
            <a:fillRect/>
          </a:stretch>
        </p:blipFill>
        <p:spPr>
          <a:xfrm>
            <a:off x="21542545" y="11398"/>
            <a:ext cx="2857503" cy="2092295"/>
          </a:xfrm>
          <a:prstGeom prst="rect">
            <a:avLst/>
          </a:prstGeom>
          <a:ln w="12700">
            <a:miter lim="400000"/>
          </a:ln>
        </p:spPr>
      </p:pic>
      <p:pic>
        <p:nvPicPr>
          <p:cNvPr id="611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16252" t="16767" r="9747" b="24894"/>
          <a:stretch>
            <a:fillRect/>
          </a:stretch>
        </p:blipFill>
        <p:spPr>
          <a:xfrm>
            <a:off x="1161061" y="4567188"/>
            <a:ext cx="2687822" cy="1303961"/>
          </a:xfrm>
          <a:prstGeom prst="rect">
            <a:avLst/>
          </a:prstGeom>
          <a:ln w="12700">
            <a:miter lim="400000"/>
          </a:ln>
        </p:spPr>
      </p:pic>
      <p:sp>
        <p:nvSpPr>
          <p:cNvPr id="612" name="L2S mapping:"/>
          <p:cNvSpPr txBox="1"/>
          <p:nvPr/>
        </p:nvSpPr>
        <p:spPr>
          <a:xfrm>
            <a:off x="1328076" y="3678185"/>
            <a:ext cx="3920643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L2S mapping:</a:t>
            </a:r>
          </a:p>
        </p:txBody>
      </p:sp>
      <p:pic>
        <p:nvPicPr>
          <p:cNvPr id="613" name="Screen Shot 2021-04-09 at 10.09.32 AM.png" descr="Screen Shot 2021-04-09 at 10.09.32 A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142790" y="2103690"/>
            <a:ext cx="17994984" cy="4456777"/>
          </a:xfrm>
          <a:prstGeom prst="rect">
            <a:avLst/>
          </a:prstGeom>
          <a:ln w="12700">
            <a:miter lim="400000"/>
          </a:ln>
        </p:spPr>
      </p:pic>
      <p:pic>
        <p:nvPicPr>
          <p:cNvPr id="614" name="Screen Shot 2021-01-18 at 9.16.53 PM.png" descr="Screen Shot 2021-01-18 at 9.16.53 PM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901823" y="6560466"/>
            <a:ext cx="9141764" cy="7037186"/>
          </a:xfrm>
          <a:prstGeom prst="rect">
            <a:avLst/>
          </a:prstGeom>
          <a:ln w="12700">
            <a:miter lim="400000"/>
          </a:ln>
        </p:spPr>
      </p:pic>
      <p:sp>
        <p:nvSpPr>
          <p:cNvPr id="615" name="Line"/>
          <p:cNvSpPr/>
          <p:nvPr/>
        </p:nvSpPr>
        <p:spPr>
          <a:xfrm flipH="1" flipV="1">
            <a:off x="16871105" y="4858541"/>
            <a:ext cx="947455" cy="4533394"/>
          </a:xfrm>
          <a:prstGeom prst="line">
            <a:avLst/>
          </a:prstGeom>
          <a:ln w="50800">
            <a:solidFill>
              <a:schemeClr val="accent3">
                <a:satOff val="-7500"/>
                <a:lumOff val="-10588"/>
              </a:schemeClr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616" name="Why need PHY layer abstractions?"/>
          <p:cNvSpPr txBox="1"/>
          <p:nvPr>
            <p:ph type="title"/>
          </p:nvPr>
        </p:nvSpPr>
        <p:spPr>
          <a:xfrm>
            <a:off x="688083" y="499134"/>
            <a:ext cx="21971002" cy="1433166"/>
          </a:xfrm>
          <a:prstGeom prst="rect">
            <a:avLst/>
          </a:prstGeom>
        </p:spPr>
        <p:txBody>
          <a:bodyPr/>
          <a:lstStyle/>
          <a:p>
            <a:pPr>
              <a:defRPr spc="-200">
                <a:uFill>
                  <a:solidFill>
                    <a:srgbClr val="333333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New Method: </a:t>
            </a:r>
            <a:r>
              <a:t>EESM-log-SGN</a:t>
            </a:r>
          </a:p>
        </p:txBody>
      </p:sp>
      <p:pic>
        <p:nvPicPr>
          <p:cNvPr id="617" name="Screen Shot 2021-06-21 at 9.25.55 PM.png" descr="Screen Shot 2021-06-21 at 9.25.55 PM.png"/>
          <p:cNvPicPr>
            <a:picLocks noChangeAspect="1"/>
          </p:cNvPicPr>
          <p:nvPr/>
        </p:nvPicPr>
        <p:blipFill>
          <a:blip r:embed="rId6">
            <a:extLst/>
          </a:blip>
          <a:srcRect l="0" t="0" r="0" b="5389"/>
          <a:stretch>
            <a:fillRect/>
          </a:stretch>
        </p:blipFill>
        <p:spPr>
          <a:xfrm>
            <a:off x="17211977" y="2866421"/>
            <a:ext cx="2078270" cy="709475"/>
          </a:xfrm>
          <a:prstGeom prst="rect">
            <a:avLst/>
          </a:prstGeom>
          <a:ln w="12700">
            <a:miter lim="400000"/>
          </a:ln>
        </p:spPr>
      </p:pic>
      <p:sp>
        <p:nvSpPr>
          <p:cNvPr id="618" name="Oval"/>
          <p:cNvSpPr/>
          <p:nvPr/>
        </p:nvSpPr>
        <p:spPr>
          <a:xfrm>
            <a:off x="15138458" y="3109527"/>
            <a:ext cx="2203445" cy="1560913"/>
          </a:xfrm>
          <a:prstGeom prst="ellipse">
            <a:avLst/>
          </a:prstGeom>
          <a:ln w="25400">
            <a:solidFill>
              <a:srgbClr val="027001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619" name="Log-skew generalized normal (log-SGN) distribution"/>
          <p:cNvSpPr txBox="1"/>
          <p:nvPr/>
        </p:nvSpPr>
        <p:spPr>
          <a:xfrm>
            <a:off x="630310" y="8247718"/>
            <a:ext cx="14213740" cy="808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76BA"/>
                </a:solidFill>
              </a:defRPr>
            </a:lvl1pPr>
          </a:lstStyle>
          <a:p>
            <a:pPr/>
            <a:r>
              <a:t>Log-skew generalized normal (log-SGN) distribution</a:t>
            </a:r>
          </a:p>
        </p:txBody>
      </p:sp>
      <p:sp>
        <p:nvSpPr>
          <p:cNvPr id="620" name="Directly model PHY layer output distribution:"/>
          <p:cNvSpPr txBox="1"/>
          <p:nvPr/>
        </p:nvSpPr>
        <p:spPr>
          <a:xfrm>
            <a:off x="565414" y="6731859"/>
            <a:ext cx="14278958" cy="1461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Under </a:t>
            </a:r>
            <a:r>
              <a:rPr>
                <a:solidFill>
                  <a:srgbClr val="017100"/>
                </a:solidFill>
              </a:rPr>
              <a:t>IID channel</a:t>
            </a:r>
            <a:r>
              <a:t> &amp; </a:t>
            </a:r>
            <a:r>
              <a:rPr>
                <a:solidFill>
                  <a:srgbClr val="017100"/>
                </a:solidFill>
              </a:rPr>
              <a:t>EESM L2S mapping function</a:t>
            </a:r>
            <a:r>
              <a:t>, effective SNR distribution follows:</a:t>
            </a:r>
          </a:p>
        </p:txBody>
      </p:sp>
      <p:pic>
        <p:nvPicPr>
          <p:cNvPr id="621" name="Screen Shot 2021-01-18 at 9.27.52 PM.png" descr="Screen Shot 2021-01-18 at 9.27.52 PM.png"/>
          <p:cNvPicPr>
            <a:picLocks noChangeAspect="1"/>
          </p:cNvPicPr>
          <p:nvPr/>
        </p:nvPicPr>
        <p:blipFill>
          <a:blip r:embed="rId7">
            <a:extLst/>
          </a:blip>
          <a:srcRect l="0" t="0" r="55805" b="0"/>
          <a:stretch>
            <a:fillRect/>
          </a:stretch>
        </p:blipFill>
        <p:spPr>
          <a:xfrm>
            <a:off x="990963" y="9706731"/>
            <a:ext cx="2933766" cy="789110"/>
          </a:xfrm>
          <a:prstGeom prst="rect">
            <a:avLst/>
          </a:prstGeom>
          <a:ln w="12700">
            <a:miter lim="400000"/>
          </a:ln>
        </p:spPr>
      </p:pic>
      <p:pic>
        <p:nvPicPr>
          <p:cNvPr id="622" name="Screen Shot 2021-01-18 at 9.28.10 PM.png" descr="Screen Shot 2021-01-18 at 9.28.10 PM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198280" y="9580819"/>
            <a:ext cx="8522454" cy="2241970"/>
          </a:xfrm>
          <a:prstGeom prst="rect">
            <a:avLst/>
          </a:prstGeom>
          <a:ln w="12700">
            <a:miter lim="400000"/>
          </a:ln>
        </p:spPr>
      </p:pic>
      <p:pic>
        <p:nvPicPr>
          <p:cNvPr id="623" name="Screen Shot 2021-01-18 at 9.27.52 PM.png" descr="Screen Shot 2021-01-18 at 9.27.52 PM.png"/>
          <p:cNvPicPr>
            <a:picLocks noChangeAspect="1"/>
          </p:cNvPicPr>
          <p:nvPr/>
        </p:nvPicPr>
        <p:blipFill>
          <a:blip r:embed="rId7">
            <a:extLst/>
          </a:blip>
          <a:srcRect l="43939" t="0" r="0" b="0"/>
          <a:stretch>
            <a:fillRect/>
          </a:stretch>
        </p:blipFill>
        <p:spPr>
          <a:xfrm>
            <a:off x="1449437" y="10386731"/>
            <a:ext cx="3721416" cy="789110"/>
          </a:xfrm>
          <a:prstGeom prst="rect">
            <a:avLst/>
          </a:prstGeom>
          <a:ln w="12700">
            <a:miter lim="400000"/>
          </a:ln>
        </p:spPr>
      </p:pic>
      <p:sp>
        <p:nvSpPr>
          <p:cNvPr id="624" name="Packet"/>
          <p:cNvSpPr txBox="1"/>
          <p:nvPr/>
        </p:nvSpPr>
        <p:spPr>
          <a:xfrm>
            <a:off x="9783726" y="9517862"/>
            <a:ext cx="2511319" cy="721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200">
                <a:solidFill>
                  <a:schemeClr val="accent6"/>
                </a:solidFill>
              </a:defRPr>
            </a:lvl1pPr>
          </a:lstStyle>
          <a:p>
            <a:pPr/>
            <a:r>
              <a:t>PDF of X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Slide Number"/>
          <p:cNvSpPr txBox="1"/>
          <p:nvPr>
            <p:ph type="sldNum" sz="quarter" idx="4294967295"/>
          </p:nvPr>
        </p:nvSpPr>
        <p:spPr>
          <a:xfrm>
            <a:off x="12001499" y="13080995"/>
            <a:ext cx="368504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627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16603" r="0" b="10174"/>
          <a:stretch>
            <a:fillRect/>
          </a:stretch>
        </p:blipFill>
        <p:spPr>
          <a:xfrm>
            <a:off x="21542545" y="11398"/>
            <a:ext cx="2857503" cy="2092295"/>
          </a:xfrm>
          <a:prstGeom prst="rect">
            <a:avLst/>
          </a:prstGeom>
          <a:ln w="12700">
            <a:miter lim="400000"/>
          </a:ln>
        </p:spPr>
      </p:pic>
      <p:pic>
        <p:nvPicPr>
          <p:cNvPr id="628" name="Screen Shot 2021-04-09 at 11.47.51 AM.png" descr="Screen Shot 2021-04-09 at 11.47.51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76756" y="5769357"/>
            <a:ext cx="13861499" cy="3664714"/>
          </a:xfrm>
          <a:prstGeom prst="rect">
            <a:avLst/>
          </a:prstGeom>
          <a:ln w="12700">
            <a:miter lim="400000"/>
          </a:ln>
        </p:spPr>
      </p:pic>
      <p:sp>
        <p:nvSpPr>
          <p:cNvPr id="629" name="Why need PHY layer abstractions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pc="-200">
                <a:uFill>
                  <a:solidFill>
                    <a:srgbClr val="333333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New Method: </a:t>
            </a:r>
            <a:r>
              <a:t>EESM-log-SGN</a:t>
            </a:r>
          </a:p>
        </p:txBody>
      </p:sp>
      <p:pic>
        <p:nvPicPr>
          <p:cNvPr id="630" name="Screen Shot 2021-06-21 at 9.25.55 PM.png" descr="Screen Shot 2021-06-21 at 9.25.55 PM.png"/>
          <p:cNvPicPr>
            <a:picLocks noChangeAspect="1"/>
          </p:cNvPicPr>
          <p:nvPr/>
        </p:nvPicPr>
        <p:blipFill>
          <a:blip r:embed="rId4">
            <a:extLst/>
          </a:blip>
          <a:srcRect l="0" t="0" r="0" b="5389"/>
          <a:stretch>
            <a:fillRect/>
          </a:stretch>
        </p:blipFill>
        <p:spPr>
          <a:xfrm>
            <a:off x="12435797" y="5756853"/>
            <a:ext cx="2459605" cy="839654"/>
          </a:xfrm>
          <a:prstGeom prst="rect">
            <a:avLst/>
          </a:prstGeom>
          <a:ln w="12700">
            <a:miter lim="400000"/>
          </a:ln>
        </p:spPr>
      </p:pic>
      <p:pic>
        <p:nvPicPr>
          <p:cNvPr id="631" name="Screen Shot 2021-01-18 at 9.27.52 PM.png" descr="Screen Shot 2021-01-18 at 9.27.52 PM.png"/>
          <p:cNvPicPr>
            <a:picLocks noChangeAspect="1"/>
          </p:cNvPicPr>
          <p:nvPr/>
        </p:nvPicPr>
        <p:blipFill>
          <a:blip r:embed="rId5">
            <a:extLst/>
          </a:blip>
          <a:srcRect l="0" t="0" r="55805" b="0"/>
          <a:stretch>
            <a:fillRect/>
          </a:stretch>
        </p:blipFill>
        <p:spPr>
          <a:xfrm>
            <a:off x="1300769" y="10522120"/>
            <a:ext cx="2933766" cy="789110"/>
          </a:xfrm>
          <a:prstGeom prst="rect">
            <a:avLst/>
          </a:prstGeom>
          <a:ln w="12700">
            <a:miter lim="400000"/>
          </a:ln>
        </p:spPr>
      </p:pic>
      <p:pic>
        <p:nvPicPr>
          <p:cNvPr id="632" name="Screen Shot 2021-01-18 at 9.27.52 PM.png" descr="Screen Shot 2021-01-18 at 9.27.52 PM.png"/>
          <p:cNvPicPr>
            <a:picLocks noChangeAspect="1"/>
          </p:cNvPicPr>
          <p:nvPr/>
        </p:nvPicPr>
        <p:blipFill>
          <a:blip r:embed="rId5">
            <a:extLst/>
          </a:blip>
          <a:srcRect l="43939" t="0" r="0" b="0"/>
          <a:stretch>
            <a:fillRect/>
          </a:stretch>
        </p:blipFill>
        <p:spPr>
          <a:xfrm>
            <a:off x="1759243" y="11202120"/>
            <a:ext cx="3721416" cy="789110"/>
          </a:xfrm>
          <a:prstGeom prst="rect">
            <a:avLst/>
          </a:prstGeom>
          <a:ln w="12700">
            <a:miter lim="400000"/>
          </a:ln>
        </p:spPr>
      </p:pic>
      <p:sp>
        <p:nvSpPr>
          <p:cNvPr id="633" name="Line"/>
          <p:cNvSpPr/>
          <p:nvPr/>
        </p:nvSpPr>
        <p:spPr>
          <a:xfrm>
            <a:off x="3360841" y="11901308"/>
            <a:ext cx="2078436" cy="1"/>
          </a:xfrm>
          <a:prstGeom prst="line">
            <a:avLst/>
          </a:prstGeom>
          <a:ln w="50800">
            <a:solidFill>
              <a:srgbClr val="A327CC"/>
            </a:solidFill>
            <a:miter lim="400000"/>
          </a:ln>
        </p:spPr>
        <p:txBody>
          <a:bodyPr lIns="50800" tIns="50800" rIns="50800" bIns="50800" anchor="ctr"/>
          <a:lstStyle/>
          <a:p>
            <a:pPr defTabSz="2438338"/>
          </a:p>
        </p:txBody>
      </p:sp>
      <p:sp>
        <p:nvSpPr>
          <p:cNvPr id="634" name="Line"/>
          <p:cNvSpPr/>
          <p:nvPr/>
        </p:nvSpPr>
        <p:spPr>
          <a:xfrm flipV="1">
            <a:off x="4560487" y="9049508"/>
            <a:ext cx="1099274" cy="2114484"/>
          </a:xfrm>
          <a:prstGeom prst="line">
            <a:avLst/>
          </a:prstGeom>
          <a:ln w="50800">
            <a:solidFill>
              <a:srgbClr val="A327CC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defTabSz="2438338"/>
          </a:p>
        </p:txBody>
      </p:sp>
      <p:sp>
        <p:nvSpPr>
          <p:cNvPr id="635" name="Log-skew generalized normal (log-SGN) distribution"/>
          <p:cNvSpPr txBox="1"/>
          <p:nvPr/>
        </p:nvSpPr>
        <p:spPr>
          <a:xfrm>
            <a:off x="940116" y="9708612"/>
            <a:ext cx="5702505" cy="808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76BA"/>
                </a:solidFill>
              </a:defRPr>
            </a:lvl1pPr>
          </a:lstStyle>
          <a:p>
            <a:pPr/>
            <a:r>
              <a:t>log-SGN distribution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Slide Number"/>
          <p:cNvSpPr txBox="1"/>
          <p:nvPr>
            <p:ph type="sldNum" sz="quarter" idx="4294967295"/>
          </p:nvPr>
        </p:nvSpPr>
        <p:spPr>
          <a:xfrm>
            <a:off x="12001499" y="13080995"/>
            <a:ext cx="368504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638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16603" r="0" b="10174"/>
          <a:stretch>
            <a:fillRect/>
          </a:stretch>
        </p:blipFill>
        <p:spPr>
          <a:xfrm>
            <a:off x="21542545" y="11398"/>
            <a:ext cx="2857503" cy="2092295"/>
          </a:xfrm>
          <a:prstGeom prst="rect">
            <a:avLst/>
          </a:prstGeom>
          <a:ln w="12700">
            <a:miter lim="400000"/>
          </a:ln>
        </p:spPr>
      </p:pic>
      <p:pic>
        <p:nvPicPr>
          <p:cNvPr id="639" name="Screen Shot 2021-04-09 at 11.47.51 AM.png" descr="Screen Shot 2021-04-09 at 11.47.51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76756" y="5769357"/>
            <a:ext cx="13861499" cy="3664714"/>
          </a:xfrm>
          <a:prstGeom prst="rect">
            <a:avLst/>
          </a:prstGeom>
          <a:ln w="12700">
            <a:miter lim="400000"/>
          </a:ln>
        </p:spPr>
      </p:pic>
      <p:sp>
        <p:nvSpPr>
          <p:cNvPr id="640" name="Why need PHY layer abstractions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pc="-200">
                <a:uFill>
                  <a:solidFill>
                    <a:srgbClr val="333333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New Method: </a:t>
            </a:r>
            <a:r>
              <a:t>EESM-log-SGN</a:t>
            </a:r>
          </a:p>
        </p:txBody>
      </p:sp>
      <p:pic>
        <p:nvPicPr>
          <p:cNvPr id="641" name="Screen Shot 2021-06-21 at 9.25.55 PM.png" descr="Screen Shot 2021-06-21 at 9.25.55 PM.png"/>
          <p:cNvPicPr>
            <a:picLocks noChangeAspect="1"/>
          </p:cNvPicPr>
          <p:nvPr/>
        </p:nvPicPr>
        <p:blipFill>
          <a:blip r:embed="rId4">
            <a:extLst/>
          </a:blip>
          <a:srcRect l="0" t="0" r="0" b="5389"/>
          <a:stretch>
            <a:fillRect/>
          </a:stretch>
        </p:blipFill>
        <p:spPr>
          <a:xfrm>
            <a:off x="12435798" y="5756853"/>
            <a:ext cx="2459605" cy="839654"/>
          </a:xfrm>
          <a:prstGeom prst="rect">
            <a:avLst/>
          </a:prstGeom>
          <a:ln w="12700">
            <a:miter lim="400000"/>
          </a:ln>
        </p:spPr>
      </p:pic>
      <p:pic>
        <p:nvPicPr>
          <p:cNvPr id="642" name="Screen Shot 2021-01-18 at 9.27.52 PM.png" descr="Screen Shot 2021-01-18 at 9.27.52 PM.png"/>
          <p:cNvPicPr>
            <a:picLocks noChangeAspect="1"/>
          </p:cNvPicPr>
          <p:nvPr/>
        </p:nvPicPr>
        <p:blipFill>
          <a:blip r:embed="rId5">
            <a:extLst/>
          </a:blip>
          <a:srcRect l="0" t="0" r="55805" b="0"/>
          <a:stretch>
            <a:fillRect/>
          </a:stretch>
        </p:blipFill>
        <p:spPr>
          <a:xfrm>
            <a:off x="1300769" y="10522120"/>
            <a:ext cx="2933766" cy="789110"/>
          </a:xfrm>
          <a:prstGeom prst="rect">
            <a:avLst/>
          </a:prstGeom>
          <a:ln w="12700">
            <a:miter lim="400000"/>
          </a:ln>
        </p:spPr>
      </p:pic>
      <p:pic>
        <p:nvPicPr>
          <p:cNvPr id="643" name="Screen Shot 2021-01-18 at 9.27.52 PM.png" descr="Screen Shot 2021-01-18 at 9.27.52 PM.png"/>
          <p:cNvPicPr>
            <a:picLocks noChangeAspect="1"/>
          </p:cNvPicPr>
          <p:nvPr/>
        </p:nvPicPr>
        <p:blipFill>
          <a:blip r:embed="rId5">
            <a:extLst/>
          </a:blip>
          <a:srcRect l="43939" t="0" r="0" b="0"/>
          <a:stretch>
            <a:fillRect/>
          </a:stretch>
        </p:blipFill>
        <p:spPr>
          <a:xfrm>
            <a:off x="1759243" y="11202120"/>
            <a:ext cx="3721416" cy="789110"/>
          </a:xfrm>
          <a:prstGeom prst="rect">
            <a:avLst/>
          </a:prstGeom>
          <a:ln w="12700">
            <a:miter lim="400000"/>
          </a:ln>
        </p:spPr>
      </p:pic>
      <p:sp>
        <p:nvSpPr>
          <p:cNvPr id="644" name="Line"/>
          <p:cNvSpPr/>
          <p:nvPr/>
        </p:nvSpPr>
        <p:spPr>
          <a:xfrm>
            <a:off x="3360841" y="11901308"/>
            <a:ext cx="2078436" cy="1"/>
          </a:xfrm>
          <a:prstGeom prst="line">
            <a:avLst/>
          </a:prstGeom>
          <a:ln w="50800">
            <a:solidFill>
              <a:srgbClr val="A327CC"/>
            </a:solidFill>
            <a:miter lim="400000"/>
          </a:ln>
        </p:spPr>
        <p:txBody>
          <a:bodyPr lIns="50800" tIns="50800" rIns="50800" bIns="50800" anchor="ctr"/>
          <a:lstStyle/>
          <a:p>
            <a:pPr defTabSz="2438338"/>
          </a:p>
        </p:txBody>
      </p:sp>
      <p:sp>
        <p:nvSpPr>
          <p:cNvPr id="645" name="Line"/>
          <p:cNvSpPr/>
          <p:nvPr/>
        </p:nvSpPr>
        <p:spPr>
          <a:xfrm flipV="1">
            <a:off x="4560488" y="9049508"/>
            <a:ext cx="1099273" cy="2114484"/>
          </a:xfrm>
          <a:prstGeom prst="line">
            <a:avLst/>
          </a:prstGeom>
          <a:ln w="50800">
            <a:solidFill>
              <a:srgbClr val="A327CC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defTabSz="2438338"/>
          </a:p>
        </p:txBody>
      </p:sp>
      <p:sp>
        <p:nvSpPr>
          <p:cNvPr id="646" name="Log-skew generalized normal (log-SGN) distribution"/>
          <p:cNvSpPr txBox="1"/>
          <p:nvPr/>
        </p:nvSpPr>
        <p:spPr>
          <a:xfrm>
            <a:off x="940116" y="9708612"/>
            <a:ext cx="5702505" cy="808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76BA"/>
                </a:solidFill>
              </a:defRPr>
            </a:lvl1pPr>
          </a:lstStyle>
          <a:p>
            <a:pPr/>
            <a:r>
              <a:t>log-SGN distribution</a:t>
            </a:r>
          </a:p>
        </p:txBody>
      </p:sp>
      <p:sp>
        <p:nvSpPr>
          <p:cNvPr id="647" name="Oval"/>
          <p:cNvSpPr/>
          <p:nvPr/>
        </p:nvSpPr>
        <p:spPr>
          <a:xfrm>
            <a:off x="9281907" y="6077544"/>
            <a:ext cx="2203445" cy="1560913"/>
          </a:xfrm>
          <a:prstGeom prst="ellipse">
            <a:avLst/>
          </a:prstGeom>
          <a:ln w="25400">
            <a:solidFill>
              <a:srgbClr val="027001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648" name="Screen Shot 2021-01-18 at 9.16.53 PM.png" descr="Screen Shot 2021-01-18 at 9.16.53 PM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773706" y="2304656"/>
            <a:ext cx="4760703" cy="36647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Slide Number"/>
          <p:cNvSpPr txBox="1"/>
          <p:nvPr>
            <p:ph type="sldNum" sz="quarter" idx="4294967295"/>
          </p:nvPr>
        </p:nvSpPr>
        <p:spPr>
          <a:xfrm>
            <a:off x="12001499" y="13080995"/>
            <a:ext cx="368504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651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16603" r="0" b="10174"/>
          <a:stretch>
            <a:fillRect/>
          </a:stretch>
        </p:blipFill>
        <p:spPr>
          <a:xfrm>
            <a:off x="21542545" y="11398"/>
            <a:ext cx="2857503" cy="2092295"/>
          </a:xfrm>
          <a:prstGeom prst="rect">
            <a:avLst/>
          </a:prstGeom>
          <a:ln w="12700">
            <a:miter lim="400000"/>
          </a:ln>
        </p:spPr>
      </p:pic>
      <p:pic>
        <p:nvPicPr>
          <p:cNvPr id="652" name="Screen Shot 2021-04-09 at 11.47.51 AM.png" descr="Screen Shot 2021-04-09 at 11.47.51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76756" y="5769357"/>
            <a:ext cx="13861499" cy="3664714"/>
          </a:xfrm>
          <a:prstGeom prst="rect">
            <a:avLst/>
          </a:prstGeom>
          <a:ln w="12700">
            <a:miter lim="400000"/>
          </a:ln>
        </p:spPr>
      </p:pic>
      <p:sp>
        <p:nvSpPr>
          <p:cNvPr id="653" name="Why need PHY layer abstractions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pc="-200">
                <a:uFill>
                  <a:solidFill>
                    <a:srgbClr val="333333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New Method: </a:t>
            </a:r>
            <a:r>
              <a:t>EESM-log-SGN</a:t>
            </a:r>
          </a:p>
        </p:txBody>
      </p:sp>
      <p:pic>
        <p:nvPicPr>
          <p:cNvPr id="654" name="Screen Shot 2021-06-21 at 9.25.55 PM.png" descr="Screen Shot 2021-06-21 at 9.25.55 PM.png"/>
          <p:cNvPicPr>
            <a:picLocks noChangeAspect="1"/>
          </p:cNvPicPr>
          <p:nvPr/>
        </p:nvPicPr>
        <p:blipFill>
          <a:blip r:embed="rId4">
            <a:extLst/>
          </a:blip>
          <a:srcRect l="0" t="0" r="0" b="5389"/>
          <a:stretch>
            <a:fillRect/>
          </a:stretch>
        </p:blipFill>
        <p:spPr>
          <a:xfrm>
            <a:off x="12435798" y="5756853"/>
            <a:ext cx="2459605" cy="839654"/>
          </a:xfrm>
          <a:prstGeom prst="rect">
            <a:avLst/>
          </a:prstGeom>
          <a:ln w="12700">
            <a:miter lim="400000"/>
          </a:ln>
        </p:spPr>
      </p:pic>
      <p:pic>
        <p:nvPicPr>
          <p:cNvPr id="655" name="Screen Shot 2021-01-18 at 9.27.52 PM.png" descr="Screen Shot 2021-01-18 at 9.27.52 PM.png"/>
          <p:cNvPicPr>
            <a:picLocks noChangeAspect="1"/>
          </p:cNvPicPr>
          <p:nvPr/>
        </p:nvPicPr>
        <p:blipFill>
          <a:blip r:embed="rId5">
            <a:extLst/>
          </a:blip>
          <a:srcRect l="0" t="0" r="55805" b="0"/>
          <a:stretch>
            <a:fillRect/>
          </a:stretch>
        </p:blipFill>
        <p:spPr>
          <a:xfrm>
            <a:off x="1300769" y="10522120"/>
            <a:ext cx="2933766" cy="789110"/>
          </a:xfrm>
          <a:prstGeom prst="rect">
            <a:avLst/>
          </a:prstGeom>
          <a:ln w="12700">
            <a:miter lim="400000"/>
          </a:ln>
        </p:spPr>
      </p:pic>
      <p:pic>
        <p:nvPicPr>
          <p:cNvPr id="656" name="Screen Shot 2021-01-18 at 9.27.52 PM.png" descr="Screen Shot 2021-01-18 at 9.27.52 PM.png"/>
          <p:cNvPicPr>
            <a:picLocks noChangeAspect="1"/>
          </p:cNvPicPr>
          <p:nvPr/>
        </p:nvPicPr>
        <p:blipFill>
          <a:blip r:embed="rId5">
            <a:extLst/>
          </a:blip>
          <a:srcRect l="43939" t="0" r="0" b="0"/>
          <a:stretch>
            <a:fillRect/>
          </a:stretch>
        </p:blipFill>
        <p:spPr>
          <a:xfrm>
            <a:off x="1759243" y="11202120"/>
            <a:ext cx="3721416" cy="789110"/>
          </a:xfrm>
          <a:prstGeom prst="rect">
            <a:avLst/>
          </a:prstGeom>
          <a:ln w="12700">
            <a:miter lim="400000"/>
          </a:ln>
        </p:spPr>
      </p:pic>
      <p:sp>
        <p:nvSpPr>
          <p:cNvPr id="657" name="Line"/>
          <p:cNvSpPr/>
          <p:nvPr/>
        </p:nvSpPr>
        <p:spPr>
          <a:xfrm>
            <a:off x="3360841" y="11901308"/>
            <a:ext cx="2078436" cy="1"/>
          </a:xfrm>
          <a:prstGeom prst="line">
            <a:avLst/>
          </a:prstGeom>
          <a:ln w="50800">
            <a:solidFill>
              <a:srgbClr val="A327CC"/>
            </a:solidFill>
            <a:miter lim="400000"/>
          </a:ln>
        </p:spPr>
        <p:txBody>
          <a:bodyPr lIns="50800" tIns="50800" rIns="50800" bIns="50800" anchor="ctr"/>
          <a:lstStyle/>
          <a:p>
            <a:pPr defTabSz="2438338"/>
          </a:p>
        </p:txBody>
      </p:sp>
      <p:sp>
        <p:nvSpPr>
          <p:cNvPr id="658" name="Line"/>
          <p:cNvSpPr/>
          <p:nvPr/>
        </p:nvSpPr>
        <p:spPr>
          <a:xfrm flipV="1">
            <a:off x="4560488" y="9049508"/>
            <a:ext cx="1099273" cy="2114484"/>
          </a:xfrm>
          <a:prstGeom prst="line">
            <a:avLst/>
          </a:prstGeom>
          <a:ln w="50800">
            <a:solidFill>
              <a:srgbClr val="A327CC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defTabSz="2438338"/>
          </a:p>
        </p:txBody>
      </p:sp>
      <p:sp>
        <p:nvSpPr>
          <p:cNvPr id="659" name="Log-skew generalized normal (log-SGN) distribution"/>
          <p:cNvSpPr txBox="1"/>
          <p:nvPr/>
        </p:nvSpPr>
        <p:spPr>
          <a:xfrm>
            <a:off x="940116" y="9708612"/>
            <a:ext cx="5702505" cy="808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76BA"/>
                </a:solidFill>
              </a:defRPr>
            </a:lvl1pPr>
          </a:lstStyle>
          <a:p>
            <a:pPr/>
            <a:r>
              <a:t>log-SGN distribution</a:t>
            </a:r>
          </a:p>
        </p:txBody>
      </p:sp>
      <p:sp>
        <p:nvSpPr>
          <p:cNvPr id="660" name="Oval"/>
          <p:cNvSpPr/>
          <p:nvPr/>
        </p:nvSpPr>
        <p:spPr>
          <a:xfrm>
            <a:off x="9281907" y="6077544"/>
            <a:ext cx="2203445" cy="1560913"/>
          </a:xfrm>
          <a:prstGeom prst="ellipse">
            <a:avLst/>
          </a:prstGeom>
          <a:ln w="25400">
            <a:solidFill>
              <a:srgbClr val="027001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661" name="Screen Shot 2021-01-18 at 9.16.53 PM.png" descr="Screen Shot 2021-01-18 at 9.16.53 PM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773706" y="2304656"/>
            <a:ext cx="4760703" cy="3664713"/>
          </a:xfrm>
          <a:prstGeom prst="rect">
            <a:avLst/>
          </a:prstGeom>
          <a:ln w="12700">
            <a:miter lim="400000"/>
          </a:ln>
        </p:spPr>
      </p:pic>
      <p:sp>
        <p:nvSpPr>
          <p:cNvPr id="662" name="Directly model PHY layer output distribution:"/>
          <p:cNvSpPr txBox="1"/>
          <p:nvPr/>
        </p:nvSpPr>
        <p:spPr>
          <a:xfrm>
            <a:off x="12760759" y="9328942"/>
            <a:ext cx="8979120" cy="2697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log-SGN </a:t>
            </a:r>
            <a:r>
              <a:rPr>
                <a:uFill>
                  <a:solidFill>
                    <a:srgbClr val="333333"/>
                  </a:solidFill>
                </a:uFill>
                <a:latin typeface="Arial"/>
                <a:ea typeface="Arial"/>
                <a:cs typeface="Arial"/>
                <a:sym typeface="Arial"/>
              </a:rPr>
              <a:t>parameters depend on: </a:t>
            </a:r>
            <a:r>
              <a:rPr>
                <a:solidFill>
                  <a:srgbClr val="017100"/>
                </a:solidFill>
                <a:uFill>
                  <a:solidFill>
                    <a:srgbClr val="333333"/>
                  </a:solidFill>
                </a:uFill>
                <a:latin typeface="Arial"/>
                <a:ea typeface="Arial"/>
                <a:cs typeface="Arial"/>
                <a:sym typeface="Arial"/>
              </a:rPr>
              <a:t>OFDM/OFDMA MIMO/MU-MIMO, bandwidth, MCS, channel types, SNR and INR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Screen Shot 2021-06-10 at 4.18.56 PM.png" descr="Screen Shot 2021-06-10 at 4.18.56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63736" y="5618252"/>
            <a:ext cx="14266144" cy="6817450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Backgroun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What is PHY layer abstraction?</a:t>
            </a:r>
          </a:p>
        </p:txBody>
      </p:sp>
      <p:sp>
        <p:nvSpPr>
          <p:cNvPr id="181" name="Slide Number"/>
          <p:cNvSpPr txBox="1"/>
          <p:nvPr>
            <p:ph type="sldNum" sz="quarter" idx="4294967295"/>
          </p:nvPr>
        </p:nvSpPr>
        <p:spPr>
          <a:xfrm>
            <a:off x="12065050" y="13080995"/>
            <a:ext cx="241403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82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0" t="16603" r="0" b="10174"/>
          <a:stretch>
            <a:fillRect/>
          </a:stretch>
        </p:blipFill>
        <p:spPr>
          <a:xfrm>
            <a:off x="21542545" y="11398"/>
            <a:ext cx="2857503" cy="2092295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OFDM/OFDMA MIMO/MU-MIMO…"/>
          <p:cNvSpPr txBox="1"/>
          <p:nvPr/>
        </p:nvSpPr>
        <p:spPr>
          <a:xfrm>
            <a:off x="636317" y="3106066"/>
            <a:ext cx="23507970" cy="335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609598" indent="-609598">
              <a:lnSpc>
                <a:spcPct val="72000"/>
              </a:lnSpc>
              <a:buSzPct val="123000"/>
              <a:buChar char="•"/>
            </a:pPr>
            <a:r>
              <a:t>PHY layer abstraction represents packet error rate (PER) as a function of</a:t>
            </a:r>
          </a:p>
          <a:p>
            <a:pPr>
              <a:lnSpc>
                <a:spcPct val="72000"/>
              </a:lnSpc>
            </a:pPr>
            <a:r>
              <a:t>                                           </a:t>
            </a:r>
          </a:p>
        </p:txBody>
      </p:sp>
      <p:sp>
        <p:nvSpPr>
          <p:cNvPr id="184" name="Subcarriers allocation"/>
          <p:cNvSpPr txBox="1"/>
          <p:nvPr/>
        </p:nvSpPr>
        <p:spPr>
          <a:xfrm>
            <a:off x="8802793" y="3896344"/>
            <a:ext cx="4508138" cy="1485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solidFill>
                  <a:schemeClr val="accent4">
                    <a:satOff val="-32786"/>
                    <a:lumOff val="-11960"/>
                  </a:schemeClr>
                </a:solidFill>
              </a:defRPr>
            </a:lvl1pPr>
          </a:lstStyle>
          <a:p>
            <a:pPr/>
            <a:r>
              <a:t>Subcarriers allocation</a:t>
            </a:r>
          </a:p>
        </p:txBody>
      </p:sp>
      <p:sp>
        <p:nvSpPr>
          <p:cNvPr id="185" name="Channel type"/>
          <p:cNvSpPr txBox="1"/>
          <p:nvPr/>
        </p:nvSpPr>
        <p:spPr>
          <a:xfrm>
            <a:off x="1398324" y="4209940"/>
            <a:ext cx="4508139" cy="82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solidFill>
                  <a:schemeClr val="accent5"/>
                </a:solidFill>
              </a:defRPr>
            </a:lvl1pPr>
          </a:lstStyle>
          <a:p>
            <a:pPr/>
            <a:r>
              <a:t>Channel type</a:t>
            </a:r>
          </a:p>
        </p:txBody>
      </p:sp>
      <p:sp>
        <p:nvSpPr>
          <p:cNvPr id="186" name="RX SNR"/>
          <p:cNvSpPr txBox="1"/>
          <p:nvPr/>
        </p:nvSpPr>
        <p:spPr>
          <a:xfrm>
            <a:off x="17609974" y="4228700"/>
            <a:ext cx="2934079" cy="82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solidFill>
                  <a:schemeClr val="accent5">
                    <a:lumOff val="8676"/>
                  </a:schemeClr>
                </a:solidFill>
              </a:defRPr>
            </a:lvl1pPr>
          </a:lstStyle>
          <a:p>
            <a:pPr/>
            <a:r>
              <a:t>RX SNR</a:t>
            </a:r>
          </a:p>
        </p:txBody>
      </p:sp>
      <p:sp>
        <p:nvSpPr>
          <p:cNvPr id="187" name="Nrx RX chains"/>
          <p:cNvSpPr txBox="1"/>
          <p:nvPr/>
        </p:nvSpPr>
        <p:spPr>
          <a:xfrm>
            <a:off x="13498124" y="3858825"/>
            <a:ext cx="3501850" cy="1485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solidFill>
                  <a:schemeClr val="accent2">
                    <a:lumOff val="-9921"/>
                  </a:schemeClr>
                </a:solidFill>
              </a:defRPr>
            </a:lvl1pPr>
          </a:lstStyle>
          <a:p>
            <a:pPr/>
            <a:r>
              <a:t>MIMO dimension</a:t>
            </a:r>
          </a:p>
        </p:txBody>
      </p:sp>
      <p:sp>
        <p:nvSpPr>
          <p:cNvPr id="188" name="MCS"/>
          <p:cNvSpPr txBox="1"/>
          <p:nvPr/>
        </p:nvSpPr>
        <p:spPr>
          <a:xfrm>
            <a:off x="6016883" y="4191179"/>
            <a:ext cx="1514553" cy="820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chemeClr val="accent3">
                    <a:satOff val="-7500"/>
                    <a:lumOff val="-10588"/>
                  </a:schemeClr>
                </a:solidFill>
              </a:defRPr>
            </a:lvl1pPr>
          </a:lstStyle>
          <a:p>
            <a:pPr/>
            <a:r>
              <a:t>MCS</a:t>
            </a:r>
          </a:p>
        </p:txBody>
      </p:sp>
      <p:sp>
        <p:nvSpPr>
          <p:cNvPr id="189" name="RX SNR"/>
          <p:cNvSpPr txBox="1"/>
          <p:nvPr/>
        </p:nvSpPr>
        <p:spPr>
          <a:xfrm>
            <a:off x="20797026" y="4228699"/>
            <a:ext cx="2934079" cy="82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solidFill>
                  <a:schemeClr val="accent6"/>
                </a:solidFill>
              </a:defRPr>
            </a:lvl1pPr>
          </a:lstStyle>
          <a:p>
            <a:pPr/>
            <a:r>
              <a:t>RX INR</a:t>
            </a:r>
          </a:p>
        </p:txBody>
      </p:sp>
      <p:sp>
        <p:nvSpPr>
          <p:cNvPr id="190" name="Single link, 40,000 packets, targeting [10-2, 1] avg PER"/>
          <p:cNvSpPr txBox="1"/>
          <p:nvPr/>
        </p:nvSpPr>
        <p:spPr>
          <a:xfrm>
            <a:off x="10882734" y="12442510"/>
            <a:ext cx="6354573" cy="572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/>
            <a:r>
              <a:t>Full PHY simulation block diagram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Slide Number"/>
          <p:cNvSpPr txBox="1"/>
          <p:nvPr>
            <p:ph type="sldNum" sz="quarter" idx="4294967295"/>
          </p:nvPr>
        </p:nvSpPr>
        <p:spPr>
          <a:xfrm>
            <a:off x="12001499" y="13080995"/>
            <a:ext cx="368504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665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16603" r="0" b="10174"/>
          <a:stretch>
            <a:fillRect/>
          </a:stretch>
        </p:blipFill>
        <p:spPr>
          <a:xfrm>
            <a:off x="21542545" y="11398"/>
            <a:ext cx="2857503" cy="2092295"/>
          </a:xfrm>
          <a:prstGeom prst="rect">
            <a:avLst/>
          </a:prstGeom>
          <a:ln w="12700">
            <a:miter lim="400000"/>
          </a:ln>
        </p:spPr>
      </p:pic>
      <p:sp>
        <p:nvSpPr>
          <p:cNvPr id="666" name="Runtime of the proposed method is significantly smaller and insensitive to system dim change!"/>
          <p:cNvSpPr txBox="1"/>
          <p:nvPr/>
        </p:nvSpPr>
        <p:spPr>
          <a:xfrm>
            <a:off x="4372276" y="11184055"/>
            <a:ext cx="15639448" cy="1461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/>
            <a:r>
              <a:t>Runtime of the proposed method is significantly smaller and insensitive to system dim change!</a:t>
            </a:r>
          </a:p>
        </p:txBody>
      </p:sp>
      <p:pic>
        <p:nvPicPr>
          <p:cNvPr id="667" name="Screen Shot 2021-04-09 at 11.47.51 AM.png" descr="Screen Shot 2021-04-09 at 11.47.51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2157" y="5363559"/>
            <a:ext cx="10511950" cy="2779157"/>
          </a:xfrm>
          <a:prstGeom prst="rect">
            <a:avLst/>
          </a:prstGeom>
          <a:ln w="12700">
            <a:miter lim="400000"/>
          </a:ln>
        </p:spPr>
      </p:pic>
      <p:pic>
        <p:nvPicPr>
          <p:cNvPr id="668" name="Screen Shot 2021-01-18 at 9.16.53 PM.png" descr="Screen Shot 2021-01-18 at 9.16.53 P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39356" y="2527629"/>
            <a:ext cx="3937066" cy="3030692"/>
          </a:xfrm>
          <a:prstGeom prst="rect">
            <a:avLst/>
          </a:prstGeom>
          <a:ln w="12700">
            <a:miter lim="400000"/>
          </a:ln>
        </p:spPr>
      </p:pic>
      <p:sp>
        <p:nvSpPr>
          <p:cNvPr id="669" name="Single link, 40,000 packets, targeting [10-2, 1] avg PER"/>
          <p:cNvSpPr txBox="1"/>
          <p:nvPr/>
        </p:nvSpPr>
        <p:spPr>
          <a:xfrm>
            <a:off x="12489302" y="2260450"/>
            <a:ext cx="9964624" cy="572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200"/>
            </a:pPr>
            <a:r>
              <a:t>Single link, 40,000 packets, targeting [10</a:t>
            </a:r>
            <a:r>
              <a:rPr baseline="31999"/>
              <a:t>-2</a:t>
            </a:r>
            <a:r>
              <a:t>, 1] avg PER</a:t>
            </a:r>
          </a:p>
        </p:txBody>
      </p:sp>
      <p:sp>
        <p:nvSpPr>
          <p:cNvPr id="670" name="Why need PHY layer abstractions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pc="-200">
                <a:uFill>
                  <a:solidFill>
                    <a:srgbClr val="333333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New Method: </a:t>
            </a:r>
            <a:r>
              <a:t>EESM-log-SGN</a:t>
            </a:r>
          </a:p>
        </p:txBody>
      </p:sp>
      <p:pic>
        <p:nvPicPr>
          <p:cNvPr id="671" name="Screen Shot 2021-01-18 at 9.18.00 PM.png" descr="Screen Shot 2021-01-18 at 9.18.00 PM.png"/>
          <p:cNvPicPr>
            <a:picLocks noChangeAspect="1"/>
          </p:cNvPicPr>
          <p:nvPr/>
        </p:nvPicPr>
        <p:blipFill>
          <a:blip r:embed="rId5">
            <a:extLst/>
          </a:blip>
          <a:srcRect l="0" t="17378" r="0" b="0"/>
          <a:stretch>
            <a:fillRect/>
          </a:stretch>
        </p:blipFill>
        <p:spPr>
          <a:xfrm>
            <a:off x="11420705" y="2840517"/>
            <a:ext cx="9742018" cy="8034915"/>
          </a:xfrm>
          <a:prstGeom prst="rect">
            <a:avLst/>
          </a:prstGeom>
          <a:ln w="12700">
            <a:miter lim="400000"/>
          </a:ln>
        </p:spPr>
      </p:pic>
      <p:pic>
        <p:nvPicPr>
          <p:cNvPr id="672" name="Screen Shot 2021-05-12 at 5.11.04 PM.png" descr="Screen Shot 2021-05-12 at 5.11.04 PM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1016762" y="3029723"/>
            <a:ext cx="1590406" cy="7716406"/>
          </a:xfrm>
          <a:prstGeom prst="rect">
            <a:avLst/>
          </a:prstGeom>
          <a:ln w="12700">
            <a:miter lim="400000"/>
          </a:ln>
        </p:spPr>
      </p:pic>
      <p:sp>
        <p:nvSpPr>
          <p:cNvPr id="673" name="Rectangle"/>
          <p:cNvSpPr/>
          <p:nvPr/>
        </p:nvSpPr>
        <p:spPr>
          <a:xfrm>
            <a:off x="20964915" y="3022300"/>
            <a:ext cx="1648570" cy="7671397"/>
          </a:xfrm>
          <a:prstGeom prst="rect">
            <a:avLst/>
          </a:prstGeom>
          <a:ln w="50800">
            <a:solidFill>
              <a:schemeClr val="accent1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674" name="Screen Shot 2021-06-21 at 9.25.55 PM.png" descr="Screen Shot 2021-06-21 at 9.25.55 PM.png"/>
          <p:cNvPicPr>
            <a:picLocks noChangeAspect="1"/>
          </p:cNvPicPr>
          <p:nvPr/>
        </p:nvPicPr>
        <p:blipFill>
          <a:blip r:embed="rId7">
            <a:extLst/>
          </a:blip>
          <a:srcRect l="0" t="0" r="0" b="5389"/>
          <a:stretch>
            <a:fillRect/>
          </a:stretch>
        </p:blipFill>
        <p:spPr>
          <a:xfrm>
            <a:off x="6807651" y="5215785"/>
            <a:ext cx="2078270" cy="7094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Outline for the following present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Outline</a:t>
            </a:r>
          </a:p>
        </p:txBody>
      </p:sp>
      <p:sp>
        <p:nvSpPr>
          <p:cNvPr id="677" name="Background…"/>
          <p:cNvSpPr txBox="1"/>
          <p:nvPr>
            <p:ph type="body" idx="1"/>
          </p:nvPr>
        </p:nvSpPr>
        <p:spPr>
          <a:xfrm>
            <a:off x="1206500" y="3227557"/>
            <a:ext cx="21971000" cy="8256014"/>
          </a:xfrm>
          <a:prstGeom prst="rect">
            <a:avLst/>
          </a:prstGeom>
        </p:spPr>
        <p:txBody>
          <a:bodyPr lIns="50800" tIns="50800" rIns="50800" bIns="50800"/>
          <a:lstStyle/>
          <a:p>
            <a:pPr marL="641683" indent="-641683" defTabSz="2438337">
              <a:lnSpc>
                <a:spcPct val="90000"/>
              </a:lnSpc>
              <a:spcBef>
                <a:spcPts val="4500"/>
              </a:spcBef>
              <a:buSzPct val="100000"/>
              <a:buAutoNum type="arabicPeriod" startAt="1"/>
              <a:defRPr b="0" sz="4800">
                <a:uFill>
                  <a:solidFill>
                    <a:srgbClr val="333333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Motivations for efficient PHY layer abstraction</a:t>
            </a:r>
            <a:endParaRPr>
              <a:latin typeface="+mn-lt"/>
              <a:ea typeface="+mn-ea"/>
              <a:cs typeface="+mn-cs"/>
              <a:sym typeface="Helvetica Neue"/>
            </a:endParaRPr>
          </a:p>
          <a:p>
            <a:pPr marL="641683" indent="-641683" defTabSz="2438337">
              <a:lnSpc>
                <a:spcPct val="90000"/>
              </a:lnSpc>
              <a:spcBef>
                <a:spcPts val="4500"/>
              </a:spcBef>
              <a:buSzPct val="100000"/>
              <a:buAutoNum type="arabicPeriod" startAt="1"/>
              <a:defRPr b="0" sz="4800">
                <a:uFill>
                  <a:solidFill>
                    <a:srgbClr val="333333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Principles of EESM-log-SGN </a:t>
            </a:r>
            <a:endParaRPr>
              <a:latin typeface="+mn-lt"/>
              <a:ea typeface="+mn-ea"/>
              <a:cs typeface="+mn-cs"/>
              <a:sym typeface="Helvetica Neue"/>
            </a:endParaRPr>
          </a:p>
          <a:p>
            <a:pPr marL="641683" indent="-641683" defTabSz="2438337">
              <a:lnSpc>
                <a:spcPct val="90000"/>
              </a:lnSpc>
              <a:spcBef>
                <a:spcPts val="4500"/>
              </a:spcBef>
              <a:buSzPct val="100000"/>
              <a:buAutoNum type="arabicPeriod" startAt="1"/>
              <a:defRPr b="0" sz="4800">
                <a:solidFill>
                  <a:schemeClr val="accent5"/>
                </a:solidFill>
                <a:uFill>
                  <a:solidFill>
                    <a:srgbClr val="333333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Implementation guide of EESM-log-SGN</a:t>
            </a:r>
            <a:endParaRPr>
              <a:latin typeface="+mn-lt"/>
              <a:ea typeface="+mn-ea"/>
              <a:cs typeface="+mn-cs"/>
              <a:sym typeface="Helvetica Neue"/>
            </a:endParaRPr>
          </a:p>
          <a:p>
            <a:pPr marL="641683" indent="-641683" defTabSz="2438337">
              <a:lnSpc>
                <a:spcPct val="90000"/>
              </a:lnSpc>
              <a:spcBef>
                <a:spcPts val="4500"/>
              </a:spcBef>
              <a:buSzPct val="100000"/>
              <a:buAutoNum type="arabicPeriod" startAt="1"/>
              <a:defRPr b="0" sz="4800">
                <a:uFill>
                  <a:solidFill>
                    <a:srgbClr val="333333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Demo of MATLAB offline link simulation steps (main part of this tutorial)</a:t>
            </a:r>
          </a:p>
          <a:p>
            <a:pPr marL="641683" indent="-641683" defTabSz="2438337">
              <a:lnSpc>
                <a:spcPct val="90000"/>
              </a:lnSpc>
              <a:spcBef>
                <a:spcPts val="4500"/>
              </a:spcBef>
              <a:buSzPct val="100000"/>
              <a:buAutoNum type="arabicPeriod" startAt="1"/>
              <a:defRPr b="0" sz="4800">
                <a:uFill>
                  <a:solidFill>
                    <a:srgbClr val="333333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Demo of ns-3 online network simulation steps</a:t>
            </a:r>
          </a:p>
        </p:txBody>
      </p:sp>
      <p:sp>
        <p:nvSpPr>
          <p:cNvPr id="678" name="Slide Number"/>
          <p:cNvSpPr txBox="1"/>
          <p:nvPr>
            <p:ph type="sldNum" sz="quarter" idx="4294967295"/>
          </p:nvPr>
        </p:nvSpPr>
        <p:spPr>
          <a:xfrm>
            <a:off x="12001499" y="13080995"/>
            <a:ext cx="368504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679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16603" r="0" b="10174"/>
          <a:stretch>
            <a:fillRect/>
          </a:stretch>
        </p:blipFill>
        <p:spPr>
          <a:xfrm>
            <a:off x="21542545" y="11398"/>
            <a:ext cx="2857503" cy="20922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How to obtain log-SGN parameters for each configuration?"/>
          <p:cNvSpPr txBox="1"/>
          <p:nvPr>
            <p:ph type="title"/>
          </p:nvPr>
        </p:nvSpPr>
        <p:spPr>
          <a:xfrm>
            <a:off x="1206499" y="1079500"/>
            <a:ext cx="23058250" cy="1433164"/>
          </a:xfrm>
          <a:prstGeom prst="rect">
            <a:avLst/>
          </a:prstGeom>
        </p:spPr>
        <p:txBody>
          <a:bodyPr/>
          <a:lstStyle>
            <a:lvl1pPr defTabSz="1901899">
              <a:defRPr spc="-300"/>
            </a:lvl1pPr>
          </a:lstStyle>
          <a:p>
            <a:pPr/>
            <a:r>
              <a:t>General implementation flow</a:t>
            </a:r>
          </a:p>
        </p:txBody>
      </p:sp>
      <p:pic>
        <p:nvPicPr>
          <p:cNvPr id="682" name="Screen Shot 2021-04-13 at 8.25.57 PM.png" descr="Screen Shot 2021-04-13 at 8.25.57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40040" y="3824361"/>
            <a:ext cx="21606151" cy="3058765"/>
          </a:xfrm>
          <a:prstGeom prst="rect">
            <a:avLst/>
          </a:prstGeom>
          <a:ln w="12700">
            <a:miter lim="400000"/>
          </a:ln>
        </p:spPr>
      </p:pic>
      <p:sp>
        <p:nvSpPr>
          <p:cNvPr id="683" name="Line"/>
          <p:cNvSpPr/>
          <p:nvPr/>
        </p:nvSpPr>
        <p:spPr>
          <a:xfrm flipV="1">
            <a:off x="643531" y="6382611"/>
            <a:ext cx="1593537" cy="1593536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684" name="Screen Shot 2021-04-09 at 10.09.32 AM.png" descr="Screen Shot 2021-04-09 at 10.09.32 AM.png"/>
          <p:cNvPicPr>
            <a:picLocks noChangeAspect="1"/>
          </p:cNvPicPr>
          <p:nvPr/>
        </p:nvPicPr>
        <p:blipFill>
          <a:blip r:embed="rId3">
            <a:extLst/>
          </a:blip>
          <a:srcRect l="0" t="0" r="29319" b="0"/>
          <a:stretch>
            <a:fillRect/>
          </a:stretch>
        </p:blipFill>
        <p:spPr>
          <a:xfrm>
            <a:off x="9468246" y="8814406"/>
            <a:ext cx="8831245" cy="3094498"/>
          </a:xfrm>
          <a:prstGeom prst="rect">
            <a:avLst/>
          </a:prstGeom>
          <a:ln w="12700">
            <a:miter lim="400000"/>
          </a:ln>
        </p:spPr>
      </p:pic>
      <p:sp>
        <p:nvSpPr>
          <p:cNvPr id="685" name="Line"/>
          <p:cNvSpPr/>
          <p:nvPr/>
        </p:nvSpPr>
        <p:spPr>
          <a:xfrm flipV="1">
            <a:off x="9747087" y="6258283"/>
            <a:ext cx="1775781" cy="2387250"/>
          </a:xfrm>
          <a:prstGeom prst="line">
            <a:avLst/>
          </a:prstGeom>
          <a:ln w="25400">
            <a:solidFill>
              <a:schemeClr val="accent3">
                <a:satOff val="-7500"/>
                <a:lumOff val="-10588"/>
              </a:schemeClr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686" name="Line"/>
          <p:cNvSpPr/>
          <p:nvPr/>
        </p:nvSpPr>
        <p:spPr>
          <a:xfrm flipH="1" flipV="1">
            <a:off x="13531000" y="6258283"/>
            <a:ext cx="4529073" cy="3073425"/>
          </a:xfrm>
          <a:prstGeom prst="line">
            <a:avLst/>
          </a:prstGeom>
          <a:ln w="25400">
            <a:solidFill>
              <a:schemeClr val="accent3">
                <a:satOff val="-7500"/>
                <a:lumOff val="-10588"/>
              </a:schemeClr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687" name="Screen Shot 2021-04-13 at 8.31.19 PM.png" descr="Screen Shot 2021-04-13 at 8.31.19 P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446812" y="10849412"/>
            <a:ext cx="4975219" cy="684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688" name="Screen Shot 2021-01-18 at 9.16.53 PM.png" descr="Screen Shot 2021-01-18 at 9.16.53 PM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9259693" y="8194822"/>
            <a:ext cx="4975219" cy="3829846"/>
          </a:xfrm>
          <a:prstGeom prst="rect">
            <a:avLst/>
          </a:prstGeom>
          <a:ln w="12700">
            <a:miter lim="400000"/>
          </a:ln>
        </p:spPr>
      </p:pic>
      <p:sp>
        <p:nvSpPr>
          <p:cNvPr id="689" name="Line"/>
          <p:cNvSpPr/>
          <p:nvPr/>
        </p:nvSpPr>
        <p:spPr>
          <a:xfrm flipH="1" flipV="1">
            <a:off x="14322807" y="5915192"/>
            <a:ext cx="6413708" cy="4084362"/>
          </a:xfrm>
          <a:prstGeom prst="line">
            <a:avLst/>
          </a:prstGeom>
          <a:ln w="25400">
            <a:solidFill>
              <a:schemeClr val="accent6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690" name="Line"/>
          <p:cNvSpPr/>
          <p:nvPr/>
        </p:nvSpPr>
        <p:spPr>
          <a:xfrm flipH="1" flipV="1">
            <a:off x="17425980" y="6259811"/>
            <a:ext cx="3073427" cy="3073426"/>
          </a:xfrm>
          <a:prstGeom prst="line">
            <a:avLst/>
          </a:prstGeom>
          <a:ln w="25400">
            <a:solidFill>
              <a:schemeClr val="accent5">
                <a:satOff val="-41871"/>
                <a:lumOff val="-13058"/>
              </a:schemeClr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691" name="Oval"/>
          <p:cNvSpPr/>
          <p:nvPr/>
        </p:nvSpPr>
        <p:spPr>
          <a:xfrm>
            <a:off x="17175677" y="9540192"/>
            <a:ext cx="1241137" cy="1111249"/>
          </a:xfrm>
          <a:prstGeom prst="ellipse">
            <a:avLst/>
          </a:prstGeom>
          <a:ln w="25400">
            <a:solidFill>
              <a:srgbClr val="027001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692" name="Image" descr="Image"/>
          <p:cNvPicPr>
            <a:picLocks noChangeAspect="1"/>
          </p:cNvPicPr>
          <p:nvPr/>
        </p:nvPicPr>
        <p:blipFill>
          <a:blip r:embed="rId6">
            <a:extLst/>
          </a:blip>
          <a:srcRect l="0" t="16603" r="0" b="10174"/>
          <a:stretch>
            <a:fillRect/>
          </a:stretch>
        </p:blipFill>
        <p:spPr>
          <a:xfrm>
            <a:off x="21542545" y="11398"/>
            <a:ext cx="2857503" cy="2092295"/>
          </a:xfrm>
          <a:prstGeom prst="rect">
            <a:avLst/>
          </a:prstGeom>
          <a:ln w="12700">
            <a:miter lim="400000"/>
          </a:ln>
        </p:spPr>
      </p:pic>
      <p:pic>
        <p:nvPicPr>
          <p:cNvPr id="693" name="Screen Shot 2021-06-10 at 4.18.56 PM.png" descr="Screen Shot 2021-06-10 at 4.18.56 PM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12370" y="8108865"/>
            <a:ext cx="8591258" cy="4105558"/>
          </a:xfrm>
          <a:prstGeom prst="rect">
            <a:avLst/>
          </a:prstGeom>
          <a:ln w="12700">
            <a:miter lim="400000"/>
          </a:ln>
        </p:spPr>
      </p:pic>
      <p:sp>
        <p:nvSpPr>
          <p:cNvPr id="694" name="Line"/>
          <p:cNvSpPr/>
          <p:nvPr/>
        </p:nvSpPr>
        <p:spPr>
          <a:xfrm flipH="1" flipV="1">
            <a:off x="3534640" y="6525070"/>
            <a:ext cx="4914875" cy="1853679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Slide Number"/>
          <p:cNvSpPr txBox="1"/>
          <p:nvPr>
            <p:ph type="sldNum" sz="quarter" idx="4294967295"/>
          </p:nvPr>
        </p:nvSpPr>
        <p:spPr>
          <a:xfrm>
            <a:off x="12001499" y="13080995"/>
            <a:ext cx="368504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697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16603" r="0" b="10174"/>
          <a:stretch>
            <a:fillRect/>
          </a:stretch>
        </p:blipFill>
        <p:spPr>
          <a:xfrm>
            <a:off x="21542545" y="11398"/>
            <a:ext cx="2857503" cy="2092295"/>
          </a:xfrm>
          <a:prstGeom prst="rect">
            <a:avLst/>
          </a:prstGeom>
          <a:ln w="12700">
            <a:miter lim="400000"/>
          </a:ln>
        </p:spPr>
      </p:pic>
      <p:sp>
        <p:nvSpPr>
          <p:cNvPr id="698" name="How to obtain log-SGN parameters for each configuration?"/>
          <p:cNvSpPr txBox="1"/>
          <p:nvPr/>
        </p:nvSpPr>
        <p:spPr>
          <a:xfrm>
            <a:off x="1206499" y="1079500"/>
            <a:ext cx="23058250" cy="1433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defTabSz="1901899">
              <a:lnSpc>
                <a:spcPct val="80000"/>
              </a:lnSpc>
              <a:spcBef>
                <a:spcPts val="0"/>
              </a:spcBef>
              <a:defRPr b="1" spc="-300" sz="8500"/>
            </a:lvl1pPr>
          </a:lstStyle>
          <a:p>
            <a:pPr/>
            <a:r>
              <a:t>Full PHY simulation</a:t>
            </a:r>
          </a:p>
        </p:txBody>
      </p:sp>
      <p:sp>
        <p:nvSpPr>
          <p:cNvPr id="699" name="Arrow"/>
          <p:cNvSpPr/>
          <p:nvPr/>
        </p:nvSpPr>
        <p:spPr>
          <a:xfrm flipH="1">
            <a:off x="2802191" y="7147376"/>
            <a:ext cx="3633154" cy="1270002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700" name="Packet error or success"/>
          <p:cNvSpPr txBox="1"/>
          <p:nvPr/>
        </p:nvSpPr>
        <p:spPr>
          <a:xfrm>
            <a:off x="478617" y="6724945"/>
            <a:ext cx="3297301" cy="2114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Packet </a:t>
            </a:r>
            <a:r>
              <a:rPr>
                <a:solidFill>
                  <a:srgbClr val="EE220C"/>
                </a:solidFill>
              </a:rPr>
              <a:t>error</a:t>
            </a:r>
            <a:r>
              <a:t> or </a:t>
            </a:r>
            <a:r>
              <a:rPr>
                <a:solidFill>
                  <a:schemeClr val="accent3">
                    <a:satOff val="-7500"/>
                    <a:lumOff val="-10588"/>
                  </a:schemeClr>
                </a:solidFill>
              </a:rPr>
              <a:t>success</a:t>
            </a:r>
          </a:p>
        </p:txBody>
      </p:sp>
      <p:sp>
        <p:nvSpPr>
          <p:cNvPr id="701" name="Compare"/>
          <p:cNvSpPr txBox="1"/>
          <p:nvPr/>
        </p:nvSpPr>
        <p:spPr>
          <a:xfrm>
            <a:off x="3775702" y="6650304"/>
            <a:ext cx="4683960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Compare</a:t>
            </a:r>
          </a:p>
        </p:txBody>
      </p:sp>
      <p:sp>
        <p:nvSpPr>
          <p:cNvPr id="702" name="Compute packet error states"/>
          <p:cNvSpPr txBox="1"/>
          <p:nvPr/>
        </p:nvSpPr>
        <p:spPr>
          <a:xfrm>
            <a:off x="1206500" y="2372962"/>
            <a:ext cx="21971000" cy="934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b="1" sz="5500"/>
            </a:lvl1pPr>
          </a:lstStyle>
          <a:p>
            <a:pPr/>
            <a:r>
              <a:t>Compute packet error states</a:t>
            </a:r>
          </a:p>
        </p:txBody>
      </p:sp>
      <p:pic>
        <p:nvPicPr>
          <p:cNvPr id="703" name="Screen Shot 2021-06-10 at 4.18.56 PM.png" descr="Screen Shot 2021-06-10 at 4.18.56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5293" y="3351998"/>
            <a:ext cx="15495742" cy="7405045"/>
          </a:xfrm>
          <a:prstGeom prst="rect">
            <a:avLst/>
          </a:prstGeom>
          <a:ln w="12700">
            <a:miter lim="400000"/>
          </a:ln>
        </p:spPr>
      </p:pic>
      <p:sp>
        <p:nvSpPr>
          <p:cNvPr id="704" name="Oval"/>
          <p:cNvSpPr/>
          <p:nvPr/>
        </p:nvSpPr>
        <p:spPr>
          <a:xfrm>
            <a:off x="6613376" y="3313158"/>
            <a:ext cx="1181669" cy="7482725"/>
          </a:xfrm>
          <a:prstGeom prst="ellipse">
            <a:avLst/>
          </a:prstGeom>
          <a:ln w="25400">
            <a:solidFill>
              <a:srgbClr val="027001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Full PHY Simul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Full PHY Simulation</a:t>
            </a:r>
          </a:p>
        </p:txBody>
      </p:sp>
      <p:sp>
        <p:nvSpPr>
          <p:cNvPr id="707" name="Compute post-MIMO processing SINR"/>
          <p:cNvSpPr txBox="1"/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Compute post-MIMO processing SINR</a:t>
            </a:r>
          </a:p>
        </p:txBody>
      </p:sp>
      <p:sp>
        <p:nvSpPr>
          <p:cNvPr id="7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709" name="Screen Shot 2021-04-09 at 10.09.32 AM.png" descr="Screen Shot 2021-04-09 at 10.09.32 AM.png"/>
          <p:cNvPicPr>
            <a:picLocks noChangeAspect="1"/>
          </p:cNvPicPr>
          <p:nvPr/>
        </p:nvPicPr>
        <p:blipFill>
          <a:blip r:embed="rId2">
            <a:extLst/>
          </a:blip>
          <a:srcRect l="0" t="0" r="50910" b="8706"/>
          <a:stretch>
            <a:fillRect/>
          </a:stretch>
        </p:blipFill>
        <p:spPr>
          <a:xfrm>
            <a:off x="1068449" y="4332112"/>
            <a:ext cx="15044861" cy="6929555"/>
          </a:xfrm>
          <a:prstGeom prst="rect">
            <a:avLst/>
          </a:prstGeom>
          <a:ln w="12700">
            <a:miter lim="400000"/>
          </a:ln>
        </p:spPr>
      </p:pic>
      <p:sp>
        <p:nvSpPr>
          <p:cNvPr id="710" name="Rectangle"/>
          <p:cNvSpPr/>
          <p:nvPr/>
        </p:nvSpPr>
        <p:spPr>
          <a:xfrm>
            <a:off x="12776200" y="9677400"/>
            <a:ext cx="7155263" cy="1270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711" name="Screen Shot 2021-05-28 at 4.39.15 PM.png" descr="Screen Shot 2021-05-28 at 4.39.15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291145" y="7320581"/>
            <a:ext cx="7810501" cy="952501"/>
          </a:xfrm>
          <a:prstGeom prst="rect">
            <a:avLst/>
          </a:prstGeom>
          <a:ln w="12700">
            <a:miter lim="400000"/>
          </a:ln>
        </p:spPr>
      </p:pic>
      <p:sp>
        <p:nvSpPr>
          <p:cNvPr id="712" name="i.e., SINR on different subcarriers and streams"/>
          <p:cNvSpPr txBox="1"/>
          <p:nvPr/>
        </p:nvSpPr>
        <p:spPr>
          <a:xfrm>
            <a:off x="16710507" y="5761746"/>
            <a:ext cx="6971776" cy="1461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/>
          </a:lstStyle>
          <a:p>
            <a:pPr/>
            <a:r>
              <a:t>i.e., SINR on different subcarriers and streams</a:t>
            </a:r>
          </a:p>
        </p:txBody>
      </p:sp>
      <p:pic>
        <p:nvPicPr>
          <p:cNvPr id="713" name="Image" descr="Image"/>
          <p:cNvPicPr>
            <a:picLocks noChangeAspect="1"/>
          </p:cNvPicPr>
          <p:nvPr/>
        </p:nvPicPr>
        <p:blipFill>
          <a:blip r:embed="rId4">
            <a:extLst/>
          </a:blip>
          <a:srcRect l="0" t="16603" r="0" b="10174"/>
          <a:stretch>
            <a:fillRect/>
          </a:stretch>
        </p:blipFill>
        <p:spPr>
          <a:xfrm>
            <a:off x="21542545" y="11398"/>
            <a:ext cx="2857503" cy="20922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# of Packets per Full PHY Simul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# of Packets per Full PHY Simulation</a:t>
            </a:r>
          </a:p>
        </p:txBody>
      </p:sp>
      <p:sp>
        <p:nvSpPr>
          <p:cNvPr id="716" name="Body Level One…"/>
          <p:cNvSpPr txBox="1"/>
          <p:nvPr>
            <p:ph type="body" idx="13"/>
          </p:nvPr>
        </p:nvSpPr>
        <p:spPr>
          <a:xfrm>
            <a:off x="1206500" y="4300137"/>
            <a:ext cx="21971001" cy="825601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603504" indent="-603504" defTabSz="2413953">
              <a:spcBef>
                <a:spcPts val="4400"/>
              </a:spcBef>
              <a:defRPr sz="4752"/>
            </a:pPr>
            <a:r>
              <a:t>For achieving average PER at              , running n packets per simulation</a:t>
            </a:r>
          </a:p>
          <a:p>
            <a:pPr marL="0" indent="0" defTabSz="2413953">
              <a:spcBef>
                <a:spcPts val="4400"/>
              </a:spcBef>
              <a:buSzTx/>
              <a:buNone/>
              <a:defRPr sz="4752"/>
            </a:pPr>
          </a:p>
          <a:p>
            <a:pPr marL="0" indent="0" defTabSz="2413953">
              <a:spcBef>
                <a:spcPts val="4400"/>
              </a:spcBef>
              <a:buSzTx/>
              <a:buNone/>
              <a:defRPr sz="4752"/>
            </a:pPr>
            <a:r>
              <a:t>can achieve PER estimation accuracy bound </a:t>
            </a:r>
          </a:p>
          <a:p>
            <a:pPr marL="0" indent="0" defTabSz="2413953">
              <a:spcBef>
                <a:spcPts val="4400"/>
              </a:spcBef>
              <a:buSzTx/>
              <a:buNone/>
              <a:defRPr sz="4752"/>
            </a:pPr>
          </a:p>
          <a:p>
            <a:pPr marL="0" indent="0" defTabSz="2413953">
              <a:spcBef>
                <a:spcPts val="4400"/>
              </a:spcBef>
              <a:buSzTx/>
              <a:buNone/>
              <a:defRPr sz="4752"/>
            </a:pPr>
          </a:p>
          <a:p>
            <a:pPr marL="0" indent="0" defTabSz="2413953">
              <a:spcBef>
                <a:spcPts val="4400"/>
              </a:spcBef>
              <a:buSzTx/>
              <a:buNone/>
              <a:defRPr sz="4752"/>
            </a:pPr>
            <a:r>
              <a:t>For example, for achieving average PER down to 0.01, it’s recommended to run n=40000 packets per simulation</a:t>
            </a:r>
            <a:endParaRPr sz="1188"/>
          </a:p>
        </p:txBody>
      </p:sp>
      <p:pic>
        <p:nvPicPr>
          <p:cNvPr id="717" name="Screen Shot 2021-06-21 at 8.30.06 PM.png" descr="Screen Shot 2021-06-21 at 8.30.06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41951" y="5372663"/>
            <a:ext cx="6562553" cy="1372857"/>
          </a:xfrm>
          <a:prstGeom prst="rect">
            <a:avLst/>
          </a:prstGeom>
          <a:ln w="12700">
            <a:miter lim="400000"/>
          </a:ln>
        </p:spPr>
      </p:pic>
      <p:pic>
        <p:nvPicPr>
          <p:cNvPr id="718" name="Screen Shot 2021-06-21 at 8.30.47 PM.png" descr="Screen Shot 2021-06-21 at 8.30.47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4498" y="8015394"/>
            <a:ext cx="13538201" cy="825501"/>
          </a:xfrm>
          <a:prstGeom prst="rect">
            <a:avLst/>
          </a:prstGeom>
          <a:ln w="12700">
            <a:miter lim="400000"/>
          </a:ln>
        </p:spPr>
      </p:pic>
      <p:sp>
        <p:nvSpPr>
          <p:cNvPr id="719" name="Rectangle"/>
          <p:cNvSpPr/>
          <p:nvPr/>
        </p:nvSpPr>
        <p:spPr>
          <a:xfrm>
            <a:off x="5205972" y="6066476"/>
            <a:ext cx="1270001" cy="8255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720" name="Rectangle"/>
          <p:cNvSpPr/>
          <p:nvPr/>
        </p:nvSpPr>
        <p:spPr>
          <a:xfrm>
            <a:off x="8740840" y="8745356"/>
            <a:ext cx="1270001" cy="32040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721" name="Screen Shot 2021-06-21 at 8.33.05 PM.png" descr="Screen Shot 2021-06-21 at 8.33.05 PM.png"/>
          <p:cNvPicPr>
            <a:picLocks noChangeAspect="1"/>
          </p:cNvPicPr>
          <p:nvPr/>
        </p:nvPicPr>
        <p:blipFill>
          <a:blip r:embed="rId4">
            <a:extLst/>
          </a:blip>
          <a:srcRect l="0" t="0" r="0" b="0"/>
          <a:stretch>
            <a:fillRect/>
          </a:stretch>
        </p:blipFill>
        <p:spPr>
          <a:xfrm>
            <a:off x="10035439" y="4413347"/>
            <a:ext cx="2191849" cy="762383"/>
          </a:xfrm>
          <a:prstGeom prst="rect">
            <a:avLst/>
          </a:prstGeom>
          <a:ln w="12700">
            <a:miter lim="400000"/>
          </a:ln>
        </p:spPr>
      </p:pic>
      <p:sp>
        <p:nvSpPr>
          <p:cNvPr id="722" name="Rectangle"/>
          <p:cNvSpPr/>
          <p:nvPr/>
        </p:nvSpPr>
        <p:spPr>
          <a:xfrm>
            <a:off x="10496409" y="5055464"/>
            <a:ext cx="1270001" cy="22188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723" name="Rectangle"/>
          <p:cNvSpPr/>
          <p:nvPr/>
        </p:nvSpPr>
        <p:spPr>
          <a:xfrm>
            <a:off x="9693991" y="7820144"/>
            <a:ext cx="1270001" cy="32040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724" name="Image" descr="Image"/>
          <p:cNvPicPr>
            <a:picLocks noChangeAspect="1"/>
          </p:cNvPicPr>
          <p:nvPr/>
        </p:nvPicPr>
        <p:blipFill>
          <a:blip r:embed="rId5">
            <a:extLst/>
          </a:blip>
          <a:srcRect l="0" t="16603" r="0" b="10174"/>
          <a:stretch>
            <a:fillRect/>
          </a:stretch>
        </p:blipFill>
        <p:spPr>
          <a:xfrm>
            <a:off x="21542545" y="11398"/>
            <a:ext cx="2857503" cy="20922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Slide Number"/>
          <p:cNvSpPr txBox="1"/>
          <p:nvPr>
            <p:ph type="sldNum" sz="quarter" idx="4294967295"/>
          </p:nvPr>
        </p:nvSpPr>
        <p:spPr>
          <a:xfrm>
            <a:off x="12001499" y="13080995"/>
            <a:ext cx="368504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727" name="Screen Shot 2021-04-13 at 8.41.14 PM.png" descr="Screen Shot 2021-04-13 at 8.41.14 PM.png"/>
          <p:cNvPicPr>
            <a:picLocks noChangeAspect="1"/>
          </p:cNvPicPr>
          <p:nvPr/>
        </p:nvPicPr>
        <p:blipFill>
          <a:blip r:embed="rId2">
            <a:extLst/>
          </a:blip>
          <a:srcRect l="0" t="26402" r="19686" b="0"/>
          <a:stretch>
            <a:fillRect/>
          </a:stretch>
        </p:blipFill>
        <p:spPr>
          <a:xfrm>
            <a:off x="567993" y="4390609"/>
            <a:ext cx="18392562" cy="4269992"/>
          </a:xfrm>
          <a:prstGeom prst="rect">
            <a:avLst/>
          </a:prstGeom>
          <a:ln w="12700">
            <a:miter lim="400000"/>
          </a:ln>
        </p:spPr>
      </p:pic>
      <p:pic>
        <p:nvPicPr>
          <p:cNvPr id="728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0" t="16603" r="0" b="10174"/>
          <a:stretch>
            <a:fillRect/>
          </a:stretch>
        </p:blipFill>
        <p:spPr>
          <a:xfrm>
            <a:off x="21542545" y="11398"/>
            <a:ext cx="2857503" cy="2092295"/>
          </a:xfrm>
          <a:prstGeom prst="rect">
            <a:avLst/>
          </a:prstGeom>
          <a:ln w="12700">
            <a:miter lim="400000"/>
          </a:ln>
        </p:spPr>
      </p:pic>
      <p:pic>
        <p:nvPicPr>
          <p:cNvPr id="729" name="Screen Shot 2021-05-06 at 11.36.43 AM.png" descr="Screen Shot 2021-05-06 at 11.36.43 A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62361" y="9223932"/>
            <a:ext cx="14748088" cy="2385723"/>
          </a:xfrm>
          <a:prstGeom prst="rect">
            <a:avLst/>
          </a:prstGeom>
          <a:ln w="12700">
            <a:miter lim="400000"/>
          </a:ln>
        </p:spPr>
      </p:pic>
      <p:sp>
        <p:nvSpPr>
          <p:cNvPr id="730" name="Oval"/>
          <p:cNvSpPr/>
          <p:nvPr/>
        </p:nvSpPr>
        <p:spPr>
          <a:xfrm>
            <a:off x="9859695" y="9135387"/>
            <a:ext cx="772909" cy="2562815"/>
          </a:xfrm>
          <a:prstGeom prst="ellipse">
            <a:avLst/>
          </a:prstGeom>
          <a:ln w="25400">
            <a:solidFill>
              <a:srgbClr val="027001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731" name="Oval"/>
          <p:cNvSpPr/>
          <p:nvPr/>
        </p:nvSpPr>
        <p:spPr>
          <a:xfrm>
            <a:off x="19863758" y="10242574"/>
            <a:ext cx="772909" cy="1270883"/>
          </a:xfrm>
          <a:prstGeom prst="ellipse">
            <a:avLst/>
          </a:prstGeom>
          <a:ln w="25400">
            <a:solidFill>
              <a:srgbClr val="027001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732" name="Line"/>
          <p:cNvSpPr/>
          <p:nvPr/>
        </p:nvSpPr>
        <p:spPr>
          <a:xfrm flipH="1" flipV="1">
            <a:off x="18952373" y="6370879"/>
            <a:ext cx="1038316" cy="4013468"/>
          </a:xfrm>
          <a:prstGeom prst="line">
            <a:avLst/>
          </a:prstGeom>
          <a:ln w="38100">
            <a:solidFill>
              <a:schemeClr val="accent3">
                <a:satOff val="-7500"/>
                <a:lumOff val="-10588"/>
              </a:schemeClr>
            </a:solidFill>
            <a:head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733" name="PHY layer configuration example"/>
          <p:cNvSpPr txBox="1"/>
          <p:nvPr/>
        </p:nvSpPr>
        <p:spPr>
          <a:xfrm>
            <a:off x="1206500" y="1079500"/>
            <a:ext cx="21971000" cy="1433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lnSpc>
                <a:spcPct val="80000"/>
              </a:lnSpc>
              <a:spcBef>
                <a:spcPts val="0"/>
              </a:spcBef>
              <a:defRPr b="1" spc="-200" sz="8500"/>
            </a:lvl1pPr>
          </a:lstStyle>
          <a:p>
            <a:pPr/>
            <a:r>
              <a:t>EESM tuning parameter optimization</a:t>
            </a:r>
          </a:p>
        </p:txBody>
      </p:sp>
      <p:sp>
        <p:nvSpPr>
          <p:cNvPr id="734" name="Overview"/>
          <p:cNvSpPr txBox="1"/>
          <p:nvPr/>
        </p:nvSpPr>
        <p:spPr>
          <a:xfrm>
            <a:off x="1206500" y="2372962"/>
            <a:ext cx="21971000" cy="934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b="1" sz="5500"/>
            </a:lvl1pPr>
          </a:lstStyle>
          <a:p>
            <a:pPr/>
            <a:r>
              <a:t>Overview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Slide Number"/>
          <p:cNvSpPr txBox="1"/>
          <p:nvPr>
            <p:ph type="sldNum" sz="quarter" idx="4294967295"/>
          </p:nvPr>
        </p:nvSpPr>
        <p:spPr>
          <a:xfrm>
            <a:off x="12001499" y="13080995"/>
            <a:ext cx="368504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737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16603" r="0" b="10174"/>
          <a:stretch>
            <a:fillRect/>
          </a:stretch>
        </p:blipFill>
        <p:spPr>
          <a:xfrm>
            <a:off x="21542545" y="11398"/>
            <a:ext cx="2857503" cy="2092295"/>
          </a:xfrm>
          <a:prstGeom prst="rect">
            <a:avLst/>
          </a:prstGeom>
          <a:ln w="12700">
            <a:miter lim="400000"/>
          </a:ln>
        </p:spPr>
      </p:pic>
      <p:sp>
        <p:nvSpPr>
          <p:cNvPr id="738" name="PHY layer configuration example"/>
          <p:cNvSpPr txBox="1"/>
          <p:nvPr/>
        </p:nvSpPr>
        <p:spPr>
          <a:xfrm>
            <a:off x="1206500" y="1079500"/>
            <a:ext cx="21971000" cy="1433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lnSpc>
                <a:spcPct val="80000"/>
              </a:lnSpc>
              <a:spcBef>
                <a:spcPts val="0"/>
              </a:spcBef>
              <a:defRPr b="1" spc="-200" sz="8500"/>
            </a:lvl1pPr>
          </a:lstStyle>
          <a:p>
            <a:pPr/>
            <a:r>
              <a:t>EESM tuning parameter optimization</a:t>
            </a:r>
          </a:p>
        </p:txBody>
      </p:sp>
      <p:pic>
        <p:nvPicPr>
          <p:cNvPr id="739" name="Screen Shot 2021-04-13 at 8.41.14 PM.png" descr="Screen Shot 2021-04-13 at 8.41.14 PM.png"/>
          <p:cNvPicPr>
            <a:picLocks noChangeAspect="1"/>
          </p:cNvPicPr>
          <p:nvPr/>
        </p:nvPicPr>
        <p:blipFill>
          <a:blip r:embed="rId3">
            <a:extLst/>
          </a:blip>
          <a:srcRect l="27595" t="41530" r="30237" b="6169"/>
          <a:stretch>
            <a:fillRect/>
          </a:stretch>
        </p:blipFill>
        <p:spPr>
          <a:xfrm>
            <a:off x="12665609" y="5507870"/>
            <a:ext cx="8058306" cy="2532253"/>
          </a:xfrm>
          <a:prstGeom prst="rect">
            <a:avLst/>
          </a:prstGeom>
          <a:ln w="12700">
            <a:miter lim="400000"/>
          </a:ln>
        </p:spPr>
      </p:pic>
      <p:sp>
        <p:nvSpPr>
          <p:cNvPr id="740" name="Rectangle"/>
          <p:cNvSpPr/>
          <p:nvPr/>
        </p:nvSpPr>
        <p:spPr>
          <a:xfrm>
            <a:off x="12163927" y="4492642"/>
            <a:ext cx="8584815" cy="3723212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741" name="Objective:"/>
          <p:cNvSpPr txBox="1"/>
          <p:nvPr/>
        </p:nvSpPr>
        <p:spPr>
          <a:xfrm>
            <a:off x="12412926" y="4479942"/>
            <a:ext cx="3828724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/>
          </a:lstStyle>
          <a:p>
            <a:pPr/>
            <a:r>
              <a:t>Objective:</a:t>
            </a:r>
          </a:p>
        </p:txBody>
      </p:sp>
      <p:sp>
        <p:nvSpPr>
          <p:cNvPr id="742" name="Algorithm"/>
          <p:cNvSpPr txBox="1"/>
          <p:nvPr/>
        </p:nvSpPr>
        <p:spPr>
          <a:xfrm>
            <a:off x="1206500" y="2372962"/>
            <a:ext cx="21971000" cy="934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b="1" sz="5500"/>
            </a:lvl1pPr>
          </a:lstStyle>
          <a:p>
            <a:pPr/>
            <a:r>
              <a:t>Algorithm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Slide Number"/>
          <p:cNvSpPr txBox="1"/>
          <p:nvPr>
            <p:ph type="sldNum" sz="quarter" idx="4294967295"/>
          </p:nvPr>
        </p:nvSpPr>
        <p:spPr>
          <a:xfrm>
            <a:off x="12001499" y="13080995"/>
            <a:ext cx="368504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745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16603" r="0" b="10174"/>
          <a:stretch>
            <a:fillRect/>
          </a:stretch>
        </p:blipFill>
        <p:spPr>
          <a:xfrm>
            <a:off x="21542545" y="11398"/>
            <a:ext cx="2857503" cy="2092295"/>
          </a:xfrm>
          <a:prstGeom prst="rect">
            <a:avLst/>
          </a:prstGeom>
          <a:ln w="12700">
            <a:miter lim="400000"/>
          </a:ln>
        </p:spPr>
      </p:pic>
      <p:sp>
        <p:nvSpPr>
          <p:cNvPr id="746" name="PHY layer configuration example"/>
          <p:cNvSpPr txBox="1"/>
          <p:nvPr/>
        </p:nvSpPr>
        <p:spPr>
          <a:xfrm>
            <a:off x="1206500" y="1079500"/>
            <a:ext cx="21971000" cy="1433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lnSpc>
                <a:spcPct val="80000"/>
              </a:lnSpc>
              <a:spcBef>
                <a:spcPts val="0"/>
              </a:spcBef>
              <a:defRPr b="1" spc="-200" sz="8500"/>
            </a:lvl1pPr>
          </a:lstStyle>
          <a:p>
            <a:pPr/>
            <a:r>
              <a:t>EESM tuning parameter optimization</a:t>
            </a:r>
          </a:p>
        </p:txBody>
      </p:sp>
      <p:sp>
        <p:nvSpPr>
          <p:cNvPr id="747" name="Line"/>
          <p:cNvSpPr/>
          <p:nvPr/>
        </p:nvSpPr>
        <p:spPr>
          <a:xfrm>
            <a:off x="3762776" y="7230794"/>
            <a:ext cx="73660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defTabSz="2438338"/>
          </a:p>
        </p:txBody>
      </p:sp>
      <p:sp>
        <p:nvSpPr>
          <p:cNvPr id="748" name="Post-MIMO processing SINR"/>
          <p:cNvSpPr txBox="1"/>
          <p:nvPr/>
        </p:nvSpPr>
        <p:spPr>
          <a:xfrm>
            <a:off x="375915" y="6397447"/>
            <a:ext cx="3731564" cy="2114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/>
          </a:lstStyle>
          <a:p>
            <a:pPr/>
            <a:r>
              <a:t>Post-MIMO processing SINR</a:t>
            </a:r>
          </a:p>
        </p:txBody>
      </p:sp>
      <p:sp>
        <p:nvSpPr>
          <p:cNvPr id="749" name="Line"/>
          <p:cNvSpPr/>
          <p:nvPr/>
        </p:nvSpPr>
        <p:spPr>
          <a:xfrm>
            <a:off x="11217314" y="7263655"/>
            <a:ext cx="956063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defTabSz="2438338"/>
          </a:p>
        </p:txBody>
      </p:sp>
      <p:pic>
        <p:nvPicPr>
          <p:cNvPr id="750" name="Screen Shot 2021-04-13 at 8.41.14 PM.png" descr="Screen Shot 2021-04-13 at 8.41.14 PM.png"/>
          <p:cNvPicPr>
            <a:picLocks noChangeAspect="1"/>
          </p:cNvPicPr>
          <p:nvPr/>
        </p:nvPicPr>
        <p:blipFill>
          <a:blip r:embed="rId3">
            <a:extLst/>
          </a:blip>
          <a:srcRect l="27595" t="41530" r="30237" b="6169"/>
          <a:stretch>
            <a:fillRect/>
          </a:stretch>
        </p:blipFill>
        <p:spPr>
          <a:xfrm>
            <a:off x="12665609" y="5507870"/>
            <a:ext cx="8058306" cy="2532253"/>
          </a:xfrm>
          <a:prstGeom prst="rect">
            <a:avLst/>
          </a:prstGeom>
          <a:ln w="12700">
            <a:miter lim="400000"/>
          </a:ln>
        </p:spPr>
      </p:pic>
      <p:sp>
        <p:nvSpPr>
          <p:cNvPr id="751" name="Effective SINR"/>
          <p:cNvSpPr txBox="1"/>
          <p:nvPr/>
        </p:nvSpPr>
        <p:spPr>
          <a:xfrm>
            <a:off x="4692375" y="5972146"/>
            <a:ext cx="4032810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/>
          </a:lstStyle>
          <a:p>
            <a:pPr/>
            <a:r>
              <a:t>Effective SINR</a:t>
            </a:r>
          </a:p>
        </p:txBody>
      </p:sp>
      <p:sp>
        <p:nvSpPr>
          <p:cNvPr id="752" name="Packet error states"/>
          <p:cNvSpPr txBox="1"/>
          <p:nvPr/>
        </p:nvSpPr>
        <p:spPr>
          <a:xfrm>
            <a:off x="375915" y="4723868"/>
            <a:ext cx="3731564" cy="1461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/>
          </a:lstStyle>
          <a:p>
            <a:pPr/>
            <a:r>
              <a:t>Packet error states</a:t>
            </a:r>
          </a:p>
        </p:txBody>
      </p:sp>
      <p:sp>
        <p:nvSpPr>
          <p:cNvPr id="753" name="Line"/>
          <p:cNvSpPr/>
          <p:nvPr/>
        </p:nvSpPr>
        <p:spPr>
          <a:xfrm>
            <a:off x="3230874" y="5454692"/>
            <a:ext cx="8915994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defTabSz="2438338"/>
          </a:p>
        </p:txBody>
      </p:sp>
      <p:sp>
        <p:nvSpPr>
          <p:cNvPr id="754" name="Rectangle"/>
          <p:cNvSpPr/>
          <p:nvPr/>
        </p:nvSpPr>
        <p:spPr>
          <a:xfrm>
            <a:off x="4489408" y="5788842"/>
            <a:ext cx="6822690" cy="2883905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755" name="Rectangle"/>
          <p:cNvSpPr/>
          <p:nvPr/>
        </p:nvSpPr>
        <p:spPr>
          <a:xfrm>
            <a:off x="12163927" y="4492642"/>
            <a:ext cx="8584815" cy="3723212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756" name="Objective:"/>
          <p:cNvSpPr txBox="1"/>
          <p:nvPr/>
        </p:nvSpPr>
        <p:spPr>
          <a:xfrm>
            <a:off x="12412926" y="4479942"/>
            <a:ext cx="3828724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/>
          </a:lstStyle>
          <a:p>
            <a:pPr/>
            <a:r>
              <a:t>Objective:</a:t>
            </a:r>
          </a:p>
        </p:txBody>
      </p:sp>
      <p:pic>
        <p:nvPicPr>
          <p:cNvPr id="757" name="Screen Shot 2021-05-28 at 4.43.25 PM.png" descr="Screen Shot 2021-05-28 at 4.43.25 P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271483" y="6101605"/>
            <a:ext cx="736601" cy="952501"/>
          </a:xfrm>
          <a:prstGeom prst="rect">
            <a:avLst/>
          </a:prstGeom>
          <a:ln w="12700">
            <a:miter lim="400000"/>
          </a:ln>
        </p:spPr>
      </p:pic>
      <p:sp>
        <p:nvSpPr>
          <p:cNvPr id="758" name="Satisfied"/>
          <p:cNvSpPr txBox="1"/>
          <p:nvPr/>
        </p:nvSpPr>
        <p:spPr>
          <a:xfrm>
            <a:off x="20870522" y="5642652"/>
            <a:ext cx="2642922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/>
          </a:lstStyle>
          <a:p>
            <a:pPr/>
            <a:r>
              <a:t>Satisfied </a:t>
            </a:r>
          </a:p>
        </p:txBody>
      </p:sp>
      <p:sp>
        <p:nvSpPr>
          <p:cNvPr id="759" name="Line"/>
          <p:cNvSpPr/>
          <p:nvPr/>
        </p:nvSpPr>
        <p:spPr>
          <a:xfrm>
            <a:off x="20716915" y="6577855"/>
            <a:ext cx="2561415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defTabSz="2438338"/>
          </a:p>
        </p:txBody>
      </p:sp>
      <p:pic>
        <p:nvPicPr>
          <p:cNvPr id="760" name="Screen Shot 2021-05-06 at 11.36.43 AM.png" descr="Screen Shot 2021-05-06 at 11.36.43 AM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520710" y="7135009"/>
            <a:ext cx="6760086" cy="1093545"/>
          </a:xfrm>
          <a:prstGeom prst="rect">
            <a:avLst/>
          </a:prstGeom>
          <a:ln w="12700">
            <a:miter lim="400000"/>
          </a:ln>
        </p:spPr>
      </p:pic>
      <p:sp>
        <p:nvSpPr>
          <p:cNvPr id="761" name="Algorithm"/>
          <p:cNvSpPr txBox="1"/>
          <p:nvPr/>
        </p:nvSpPr>
        <p:spPr>
          <a:xfrm>
            <a:off x="1206500" y="2372962"/>
            <a:ext cx="21971000" cy="934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b="1" sz="5500"/>
            </a:lvl1pPr>
          </a:lstStyle>
          <a:p>
            <a:pPr/>
            <a:r>
              <a:t>Algorithm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Slide Number"/>
          <p:cNvSpPr txBox="1"/>
          <p:nvPr>
            <p:ph type="sldNum" sz="quarter" idx="4294967295"/>
          </p:nvPr>
        </p:nvSpPr>
        <p:spPr>
          <a:xfrm>
            <a:off x="12001499" y="13080995"/>
            <a:ext cx="368504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764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16603" r="0" b="10174"/>
          <a:stretch>
            <a:fillRect/>
          </a:stretch>
        </p:blipFill>
        <p:spPr>
          <a:xfrm>
            <a:off x="21542545" y="11398"/>
            <a:ext cx="2857503" cy="2092295"/>
          </a:xfrm>
          <a:prstGeom prst="rect">
            <a:avLst/>
          </a:prstGeom>
          <a:ln w="12700">
            <a:miter lim="400000"/>
          </a:ln>
        </p:spPr>
      </p:pic>
      <p:sp>
        <p:nvSpPr>
          <p:cNvPr id="765" name="PHY layer configuration example"/>
          <p:cNvSpPr txBox="1"/>
          <p:nvPr/>
        </p:nvSpPr>
        <p:spPr>
          <a:xfrm>
            <a:off x="1206500" y="1079500"/>
            <a:ext cx="21971000" cy="1433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lnSpc>
                <a:spcPct val="80000"/>
              </a:lnSpc>
              <a:spcBef>
                <a:spcPts val="0"/>
              </a:spcBef>
              <a:defRPr b="1" spc="-200" sz="8500"/>
            </a:lvl1pPr>
          </a:lstStyle>
          <a:p>
            <a:pPr/>
            <a:r>
              <a:t>EESM tuning parameter optimization</a:t>
            </a:r>
          </a:p>
        </p:txBody>
      </p:sp>
      <p:sp>
        <p:nvSpPr>
          <p:cNvPr id="766" name="Line"/>
          <p:cNvSpPr/>
          <p:nvPr/>
        </p:nvSpPr>
        <p:spPr>
          <a:xfrm>
            <a:off x="3762776" y="7230794"/>
            <a:ext cx="73660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defTabSz="2438338"/>
          </a:p>
        </p:txBody>
      </p:sp>
      <p:sp>
        <p:nvSpPr>
          <p:cNvPr id="767" name="Post-MIMO processing SINR"/>
          <p:cNvSpPr txBox="1"/>
          <p:nvPr/>
        </p:nvSpPr>
        <p:spPr>
          <a:xfrm>
            <a:off x="375915" y="6397447"/>
            <a:ext cx="3731564" cy="2114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/>
          </a:lstStyle>
          <a:p>
            <a:pPr/>
            <a:r>
              <a:t>Post-MIMO processing SINR</a:t>
            </a:r>
          </a:p>
        </p:txBody>
      </p:sp>
      <p:sp>
        <p:nvSpPr>
          <p:cNvPr id="768" name="Line"/>
          <p:cNvSpPr/>
          <p:nvPr/>
        </p:nvSpPr>
        <p:spPr>
          <a:xfrm>
            <a:off x="11217314" y="7263655"/>
            <a:ext cx="956063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defTabSz="2438338"/>
          </a:p>
        </p:txBody>
      </p:sp>
      <p:pic>
        <p:nvPicPr>
          <p:cNvPr id="769" name="Screen Shot 2021-04-13 at 8.41.14 PM.png" descr="Screen Shot 2021-04-13 at 8.41.14 PM.png"/>
          <p:cNvPicPr>
            <a:picLocks noChangeAspect="1"/>
          </p:cNvPicPr>
          <p:nvPr/>
        </p:nvPicPr>
        <p:blipFill>
          <a:blip r:embed="rId3">
            <a:extLst/>
          </a:blip>
          <a:srcRect l="27595" t="41530" r="30237" b="6169"/>
          <a:stretch>
            <a:fillRect/>
          </a:stretch>
        </p:blipFill>
        <p:spPr>
          <a:xfrm>
            <a:off x="12665609" y="5507870"/>
            <a:ext cx="8058306" cy="2532253"/>
          </a:xfrm>
          <a:prstGeom prst="rect">
            <a:avLst/>
          </a:prstGeom>
          <a:ln w="12700">
            <a:miter lim="400000"/>
          </a:ln>
        </p:spPr>
      </p:pic>
      <p:sp>
        <p:nvSpPr>
          <p:cNvPr id="770" name="Effective SINR"/>
          <p:cNvSpPr txBox="1"/>
          <p:nvPr/>
        </p:nvSpPr>
        <p:spPr>
          <a:xfrm>
            <a:off x="4692375" y="5972146"/>
            <a:ext cx="4032810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/>
          </a:lstStyle>
          <a:p>
            <a:pPr/>
            <a:r>
              <a:t>Effective SINR</a:t>
            </a:r>
          </a:p>
        </p:txBody>
      </p:sp>
      <p:sp>
        <p:nvSpPr>
          <p:cNvPr id="771" name="Packet error states"/>
          <p:cNvSpPr txBox="1"/>
          <p:nvPr/>
        </p:nvSpPr>
        <p:spPr>
          <a:xfrm>
            <a:off x="375915" y="4723868"/>
            <a:ext cx="3731564" cy="1461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/>
          </a:lstStyle>
          <a:p>
            <a:pPr/>
            <a:r>
              <a:t>Packet error states</a:t>
            </a:r>
          </a:p>
        </p:txBody>
      </p:sp>
      <p:sp>
        <p:nvSpPr>
          <p:cNvPr id="772" name="Line"/>
          <p:cNvSpPr/>
          <p:nvPr/>
        </p:nvSpPr>
        <p:spPr>
          <a:xfrm>
            <a:off x="3230874" y="5454692"/>
            <a:ext cx="8915994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defTabSz="2438338"/>
          </a:p>
        </p:txBody>
      </p:sp>
      <p:sp>
        <p:nvSpPr>
          <p:cNvPr id="773" name="Rectangle"/>
          <p:cNvSpPr/>
          <p:nvPr/>
        </p:nvSpPr>
        <p:spPr>
          <a:xfrm>
            <a:off x="4489408" y="5788842"/>
            <a:ext cx="6822690" cy="2883905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774" name="Rectangle"/>
          <p:cNvSpPr/>
          <p:nvPr/>
        </p:nvSpPr>
        <p:spPr>
          <a:xfrm>
            <a:off x="12163927" y="4492642"/>
            <a:ext cx="8584815" cy="3723212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775" name="Objective:"/>
          <p:cNvSpPr txBox="1"/>
          <p:nvPr/>
        </p:nvSpPr>
        <p:spPr>
          <a:xfrm>
            <a:off x="12412926" y="4479942"/>
            <a:ext cx="3828724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/>
          </a:lstStyle>
          <a:p>
            <a:pPr/>
            <a:r>
              <a:t>Objective:</a:t>
            </a:r>
          </a:p>
        </p:txBody>
      </p:sp>
      <p:pic>
        <p:nvPicPr>
          <p:cNvPr id="776" name="Screen Shot 2021-05-28 at 4.43.25 PM.png" descr="Screen Shot 2021-05-28 at 4.43.25 P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271483" y="6101605"/>
            <a:ext cx="736601" cy="952501"/>
          </a:xfrm>
          <a:prstGeom prst="rect">
            <a:avLst/>
          </a:prstGeom>
          <a:ln w="12700">
            <a:miter lim="400000"/>
          </a:ln>
        </p:spPr>
      </p:pic>
      <p:sp>
        <p:nvSpPr>
          <p:cNvPr id="777" name="Line"/>
          <p:cNvSpPr/>
          <p:nvPr/>
        </p:nvSpPr>
        <p:spPr>
          <a:xfrm>
            <a:off x="16456334" y="8221328"/>
            <a:ext cx="1" cy="2909305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defTabSz="2438338"/>
          </a:p>
        </p:txBody>
      </p:sp>
      <p:sp>
        <p:nvSpPr>
          <p:cNvPr id="778" name="Satisfied"/>
          <p:cNvSpPr txBox="1"/>
          <p:nvPr/>
        </p:nvSpPr>
        <p:spPr>
          <a:xfrm>
            <a:off x="20870522" y="5642652"/>
            <a:ext cx="2642922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/>
          </a:lstStyle>
          <a:p>
            <a:pPr/>
            <a:r>
              <a:t>Satisfied </a:t>
            </a:r>
          </a:p>
        </p:txBody>
      </p:sp>
      <p:sp>
        <p:nvSpPr>
          <p:cNvPr id="779" name="Line"/>
          <p:cNvSpPr/>
          <p:nvPr/>
        </p:nvSpPr>
        <p:spPr>
          <a:xfrm>
            <a:off x="20716915" y="6577855"/>
            <a:ext cx="2561415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defTabSz="2438338"/>
          </a:p>
        </p:txBody>
      </p:sp>
      <p:sp>
        <p:nvSpPr>
          <p:cNvPr id="780" name="Not satisfied"/>
          <p:cNvSpPr txBox="1"/>
          <p:nvPr/>
        </p:nvSpPr>
        <p:spPr>
          <a:xfrm>
            <a:off x="16545816" y="9309865"/>
            <a:ext cx="3534767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/>
          </a:lstStyle>
          <a:p>
            <a:pPr/>
            <a:r>
              <a:t>Not satisfied</a:t>
            </a:r>
          </a:p>
        </p:txBody>
      </p:sp>
      <p:sp>
        <p:nvSpPr>
          <p:cNvPr id="781" name="Line"/>
          <p:cNvSpPr/>
          <p:nvPr/>
        </p:nvSpPr>
        <p:spPr>
          <a:xfrm flipH="1">
            <a:off x="12930102" y="11145523"/>
            <a:ext cx="3534766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defTabSz="2438338"/>
          </a:p>
        </p:txBody>
      </p:sp>
      <p:sp>
        <p:nvSpPr>
          <p:cNvPr id="782" name="Rectangle"/>
          <p:cNvSpPr/>
          <p:nvPr/>
        </p:nvSpPr>
        <p:spPr>
          <a:xfrm>
            <a:off x="9200568" y="9926516"/>
            <a:ext cx="3711730" cy="2333862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783" name="Update"/>
          <p:cNvSpPr txBox="1"/>
          <p:nvPr/>
        </p:nvSpPr>
        <p:spPr>
          <a:xfrm>
            <a:off x="9535416" y="10689231"/>
            <a:ext cx="2124152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/>
          </a:lstStyle>
          <a:p>
            <a:pPr/>
            <a:r>
              <a:t>Update</a:t>
            </a:r>
          </a:p>
        </p:txBody>
      </p:sp>
      <p:pic>
        <p:nvPicPr>
          <p:cNvPr id="784" name="Screen Shot 2021-05-28 at 4.43.25 PM.png" descr="Screen Shot 2021-05-28 at 4.43.25 P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615988" y="10617196"/>
            <a:ext cx="736601" cy="952501"/>
          </a:xfrm>
          <a:prstGeom prst="rect">
            <a:avLst/>
          </a:prstGeom>
          <a:ln w="12700">
            <a:miter lim="400000"/>
          </a:ln>
        </p:spPr>
      </p:pic>
      <p:sp>
        <p:nvSpPr>
          <p:cNvPr id="785" name="Line"/>
          <p:cNvSpPr/>
          <p:nvPr/>
        </p:nvSpPr>
        <p:spPr>
          <a:xfrm flipH="1">
            <a:off x="6126937" y="11093446"/>
            <a:ext cx="3055827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defTabSz="2438338"/>
          </a:p>
        </p:txBody>
      </p:sp>
      <p:sp>
        <p:nvSpPr>
          <p:cNvPr id="786" name="Line"/>
          <p:cNvSpPr/>
          <p:nvPr/>
        </p:nvSpPr>
        <p:spPr>
          <a:xfrm flipV="1">
            <a:off x="6152467" y="8689047"/>
            <a:ext cx="1" cy="235926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defTabSz="2438338"/>
          </a:p>
        </p:txBody>
      </p:sp>
      <p:pic>
        <p:nvPicPr>
          <p:cNvPr id="787" name="Screen Shot 2021-05-06 at 11.36.43 AM.png" descr="Screen Shot 2021-05-06 at 11.36.43 AM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520710" y="7135009"/>
            <a:ext cx="6760086" cy="1093545"/>
          </a:xfrm>
          <a:prstGeom prst="rect">
            <a:avLst/>
          </a:prstGeom>
          <a:ln w="12700">
            <a:miter lim="400000"/>
          </a:ln>
        </p:spPr>
      </p:pic>
      <p:sp>
        <p:nvSpPr>
          <p:cNvPr id="788" name="Algorithm"/>
          <p:cNvSpPr txBox="1"/>
          <p:nvPr/>
        </p:nvSpPr>
        <p:spPr>
          <a:xfrm>
            <a:off x="1206500" y="2372962"/>
            <a:ext cx="21971000" cy="934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b="1" sz="5500"/>
            </a:lvl1pPr>
          </a:lstStyle>
          <a:p>
            <a:pPr/>
            <a:r>
              <a:t>Algorithm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Screen Shot 2021-06-10 at 4.18.56 PM.png" descr="Screen Shot 2021-06-10 at 4.18.56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63736" y="5618252"/>
            <a:ext cx="14266144" cy="6817450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Backgroun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What is PHY layer abstraction?</a:t>
            </a:r>
          </a:p>
        </p:txBody>
      </p:sp>
      <p:sp>
        <p:nvSpPr>
          <p:cNvPr id="194" name="Slide Number"/>
          <p:cNvSpPr txBox="1"/>
          <p:nvPr>
            <p:ph type="sldNum" sz="quarter" idx="4294967295"/>
          </p:nvPr>
        </p:nvSpPr>
        <p:spPr>
          <a:xfrm>
            <a:off x="12065050" y="13080995"/>
            <a:ext cx="241403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95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0" t="16603" r="0" b="10174"/>
          <a:stretch>
            <a:fillRect/>
          </a:stretch>
        </p:blipFill>
        <p:spPr>
          <a:xfrm>
            <a:off x="21542545" y="11398"/>
            <a:ext cx="2857503" cy="2092295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OFDM/OFDMA MIMO/MU-MIMO…"/>
          <p:cNvSpPr txBox="1"/>
          <p:nvPr/>
        </p:nvSpPr>
        <p:spPr>
          <a:xfrm>
            <a:off x="636317" y="3106066"/>
            <a:ext cx="23507970" cy="335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609598" indent="-609598">
              <a:lnSpc>
                <a:spcPct val="72000"/>
              </a:lnSpc>
              <a:buSzPct val="123000"/>
              <a:buChar char="•"/>
            </a:pPr>
            <a:r>
              <a:t>PHY layer abstraction represents packet error rate (PER) as a function of</a:t>
            </a:r>
          </a:p>
          <a:p>
            <a:pPr>
              <a:lnSpc>
                <a:spcPct val="72000"/>
              </a:lnSpc>
            </a:pPr>
            <a:r>
              <a:t>                                           </a:t>
            </a:r>
          </a:p>
        </p:txBody>
      </p:sp>
      <p:sp>
        <p:nvSpPr>
          <p:cNvPr id="197" name="Subcarriers allocation"/>
          <p:cNvSpPr txBox="1"/>
          <p:nvPr/>
        </p:nvSpPr>
        <p:spPr>
          <a:xfrm>
            <a:off x="8802793" y="3896344"/>
            <a:ext cx="4508138" cy="1485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solidFill>
                  <a:schemeClr val="accent4">
                    <a:satOff val="-32786"/>
                    <a:lumOff val="-11960"/>
                  </a:schemeClr>
                </a:solidFill>
              </a:defRPr>
            </a:lvl1pPr>
          </a:lstStyle>
          <a:p>
            <a:pPr/>
            <a:r>
              <a:t>Subcarriers allocation</a:t>
            </a:r>
          </a:p>
        </p:txBody>
      </p:sp>
      <p:sp>
        <p:nvSpPr>
          <p:cNvPr id="198" name="Channel type"/>
          <p:cNvSpPr txBox="1"/>
          <p:nvPr/>
        </p:nvSpPr>
        <p:spPr>
          <a:xfrm>
            <a:off x="1398324" y="4209940"/>
            <a:ext cx="4508139" cy="82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solidFill>
                  <a:schemeClr val="accent5"/>
                </a:solidFill>
              </a:defRPr>
            </a:lvl1pPr>
          </a:lstStyle>
          <a:p>
            <a:pPr/>
            <a:r>
              <a:t>Channel type</a:t>
            </a:r>
          </a:p>
        </p:txBody>
      </p:sp>
      <p:sp>
        <p:nvSpPr>
          <p:cNvPr id="199" name="RX SNR"/>
          <p:cNvSpPr txBox="1"/>
          <p:nvPr/>
        </p:nvSpPr>
        <p:spPr>
          <a:xfrm>
            <a:off x="17609974" y="4228700"/>
            <a:ext cx="2934079" cy="82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solidFill>
                  <a:schemeClr val="accent5">
                    <a:lumOff val="8676"/>
                  </a:schemeClr>
                </a:solidFill>
              </a:defRPr>
            </a:lvl1pPr>
          </a:lstStyle>
          <a:p>
            <a:pPr/>
            <a:r>
              <a:t>RX SNR</a:t>
            </a:r>
          </a:p>
        </p:txBody>
      </p:sp>
      <p:sp>
        <p:nvSpPr>
          <p:cNvPr id="200" name="Nrx RX chains"/>
          <p:cNvSpPr txBox="1"/>
          <p:nvPr/>
        </p:nvSpPr>
        <p:spPr>
          <a:xfrm>
            <a:off x="13498124" y="3858825"/>
            <a:ext cx="3501850" cy="1485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solidFill>
                  <a:schemeClr val="accent2">
                    <a:lumOff val="-9921"/>
                  </a:schemeClr>
                </a:solidFill>
              </a:defRPr>
            </a:lvl1pPr>
          </a:lstStyle>
          <a:p>
            <a:pPr/>
            <a:r>
              <a:t>MIMO dimension</a:t>
            </a:r>
          </a:p>
        </p:txBody>
      </p:sp>
      <p:sp>
        <p:nvSpPr>
          <p:cNvPr id="201" name="MCS"/>
          <p:cNvSpPr txBox="1"/>
          <p:nvPr/>
        </p:nvSpPr>
        <p:spPr>
          <a:xfrm>
            <a:off x="6016883" y="4191179"/>
            <a:ext cx="1514553" cy="820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chemeClr val="accent3">
                    <a:satOff val="-7500"/>
                    <a:lumOff val="-10588"/>
                  </a:schemeClr>
                </a:solidFill>
              </a:defRPr>
            </a:lvl1pPr>
          </a:lstStyle>
          <a:p>
            <a:pPr/>
            <a:r>
              <a:t>MCS</a:t>
            </a:r>
          </a:p>
        </p:txBody>
      </p:sp>
      <p:sp>
        <p:nvSpPr>
          <p:cNvPr id="202" name="RX SNR"/>
          <p:cNvSpPr txBox="1"/>
          <p:nvPr/>
        </p:nvSpPr>
        <p:spPr>
          <a:xfrm>
            <a:off x="20797026" y="4228699"/>
            <a:ext cx="2934079" cy="82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solidFill>
                  <a:schemeClr val="accent6"/>
                </a:solidFill>
              </a:defRPr>
            </a:lvl1pPr>
          </a:lstStyle>
          <a:p>
            <a:pPr/>
            <a:r>
              <a:t>RX INR</a:t>
            </a:r>
          </a:p>
        </p:txBody>
      </p:sp>
      <p:sp>
        <p:nvSpPr>
          <p:cNvPr id="203" name="Rectangle"/>
          <p:cNvSpPr/>
          <p:nvPr/>
        </p:nvSpPr>
        <p:spPr>
          <a:xfrm>
            <a:off x="13725254" y="5195828"/>
            <a:ext cx="8949738" cy="7662298"/>
          </a:xfrm>
          <a:prstGeom prst="rect">
            <a:avLst/>
          </a:prstGeom>
          <a:solidFill>
            <a:srgbClr val="D5D5D5">
              <a:alpha val="90275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04" name="Rectangle"/>
          <p:cNvSpPr/>
          <p:nvPr/>
        </p:nvSpPr>
        <p:spPr>
          <a:xfrm>
            <a:off x="7441534" y="9508248"/>
            <a:ext cx="6290445" cy="3359125"/>
          </a:xfrm>
          <a:prstGeom prst="rect">
            <a:avLst/>
          </a:prstGeom>
          <a:solidFill>
            <a:srgbClr val="D5D5D5">
              <a:alpha val="90275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05" name="Single link, 40,000 packets, targeting [10-2, 1] avg PER"/>
          <p:cNvSpPr txBox="1"/>
          <p:nvPr/>
        </p:nvSpPr>
        <p:spPr>
          <a:xfrm>
            <a:off x="10882734" y="12442510"/>
            <a:ext cx="6354573" cy="572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/>
            <a:r>
              <a:t>Full PHY simulation block diagram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How to obtain log-SGN parameters for each configuration?"/>
          <p:cNvSpPr txBox="1"/>
          <p:nvPr>
            <p:ph type="title"/>
          </p:nvPr>
        </p:nvSpPr>
        <p:spPr>
          <a:xfrm>
            <a:off x="1206499" y="1079500"/>
            <a:ext cx="23058250" cy="1433164"/>
          </a:xfrm>
          <a:prstGeom prst="rect">
            <a:avLst/>
          </a:prstGeom>
        </p:spPr>
        <p:txBody>
          <a:bodyPr/>
          <a:lstStyle>
            <a:lvl1pPr defTabSz="1901899">
              <a:defRPr spc="-300"/>
            </a:lvl1pPr>
          </a:lstStyle>
          <a:p>
            <a:pPr/>
            <a:r>
              <a:t>Effective SINR histogram generation</a:t>
            </a:r>
          </a:p>
        </p:txBody>
      </p:sp>
      <p:pic>
        <p:nvPicPr>
          <p:cNvPr id="791" name="Screen Shot 2021-04-13 at 8.25.57 PM.png" descr="Screen Shot 2021-04-13 at 8.25.57 PM.png"/>
          <p:cNvPicPr>
            <a:picLocks noChangeAspect="1"/>
          </p:cNvPicPr>
          <p:nvPr/>
        </p:nvPicPr>
        <p:blipFill>
          <a:blip r:embed="rId2">
            <a:extLst/>
          </a:blip>
          <a:srcRect l="0" t="0" r="37008" b="0"/>
          <a:stretch>
            <a:fillRect/>
          </a:stretch>
        </p:blipFill>
        <p:spPr>
          <a:xfrm>
            <a:off x="4570478" y="3491960"/>
            <a:ext cx="13609645" cy="3058765"/>
          </a:xfrm>
          <a:prstGeom prst="rect">
            <a:avLst/>
          </a:prstGeom>
          <a:ln w="12700">
            <a:miter lim="400000"/>
          </a:ln>
        </p:spPr>
      </p:pic>
      <p:pic>
        <p:nvPicPr>
          <p:cNvPr id="792" name="Screen Shot 2021-04-09 at 10.09.32 AM.png" descr="Screen Shot 2021-04-09 at 10.09.32 AM.png"/>
          <p:cNvPicPr>
            <a:picLocks noChangeAspect="1"/>
          </p:cNvPicPr>
          <p:nvPr/>
        </p:nvPicPr>
        <p:blipFill>
          <a:blip r:embed="rId3">
            <a:extLst/>
          </a:blip>
          <a:srcRect l="0" t="0" r="29319" b="0"/>
          <a:stretch>
            <a:fillRect/>
          </a:stretch>
        </p:blipFill>
        <p:spPr>
          <a:xfrm>
            <a:off x="11723823" y="8154461"/>
            <a:ext cx="9956053" cy="3488633"/>
          </a:xfrm>
          <a:prstGeom prst="rect">
            <a:avLst/>
          </a:prstGeom>
          <a:ln w="12700">
            <a:miter lim="400000"/>
          </a:ln>
        </p:spPr>
      </p:pic>
      <p:pic>
        <p:nvPicPr>
          <p:cNvPr id="793" name="Screen Shot 2021-04-13 at 8.31.19 PM.png" descr="Screen Shot 2021-04-13 at 8.31.19 P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367194" y="10439403"/>
            <a:ext cx="5539490" cy="761882"/>
          </a:xfrm>
          <a:prstGeom prst="rect">
            <a:avLst/>
          </a:prstGeom>
          <a:ln w="12700">
            <a:miter lim="400000"/>
          </a:ln>
        </p:spPr>
      </p:pic>
      <p:pic>
        <p:nvPicPr>
          <p:cNvPr id="794" name="Image" descr="Image"/>
          <p:cNvPicPr>
            <a:picLocks noChangeAspect="1"/>
          </p:cNvPicPr>
          <p:nvPr/>
        </p:nvPicPr>
        <p:blipFill>
          <a:blip r:embed="rId5">
            <a:extLst/>
          </a:blip>
          <a:srcRect l="0" t="16603" r="0" b="10174"/>
          <a:stretch>
            <a:fillRect/>
          </a:stretch>
        </p:blipFill>
        <p:spPr>
          <a:xfrm>
            <a:off x="21542545" y="11398"/>
            <a:ext cx="2857503" cy="2092295"/>
          </a:xfrm>
          <a:prstGeom prst="rect">
            <a:avLst/>
          </a:prstGeom>
          <a:ln w="12700">
            <a:miter lim="400000"/>
          </a:ln>
        </p:spPr>
      </p:pic>
      <p:sp>
        <p:nvSpPr>
          <p:cNvPr id="795" name="Double Arrow"/>
          <p:cNvSpPr/>
          <p:nvPr/>
        </p:nvSpPr>
        <p:spPr>
          <a:xfrm rot="16200000">
            <a:off x="14281755" y="6223000"/>
            <a:ext cx="1929832" cy="1270001"/>
          </a:xfrm>
          <a:prstGeom prst="leftRightArrow">
            <a:avLst>
              <a:gd name="adj1" fmla="val 32000"/>
              <a:gd name="adj2" fmla="val 44000"/>
            </a:avLst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How to obtain log-SGN parameters for each configuration?"/>
          <p:cNvSpPr txBox="1"/>
          <p:nvPr>
            <p:ph type="title"/>
          </p:nvPr>
        </p:nvSpPr>
        <p:spPr>
          <a:xfrm>
            <a:off x="1206499" y="1079500"/>
            <a:ext cx="23058250" cy="1433164"/>
          </a:xfrm>
          <a:prstGeom prst="rect">
            <a:avLst/>
          </a:prstGeom>
        </p:spPr>
        <p:txBody>
          <a:bodyPr/>
          <a:lstStyle>
            <a:lvl1pPr defTabSz="1901899">
              <a:defRPr spc="-300"/>
            </a:lvl1pPr>
          </a:lstStyle>
          <a:p>
            <a:pPr/>
            <a:r>
              <a:t>Effective SINR histogram generation</a:t>
            </a:r>
          </a:p>
        </p:txBody>
      </p:sp>
      <p:pic>
        <p:nvPicPr>
          <p:cNvPr id="798" name="Screen Shot 2021-04-13 at 8.25.57 PM.png" descr="Screen Shot 2021-04-13 at 8.25.57 PM.png"/>
          <p:cNvPicPr>
            <a:picLocks noChangeAspect="1"/>
          </p:cNvPicPr>
          <p:nvPr/>
        </p:nvPicPr>
        <p:blipFill>
          <a:blip r:embed="rId2">
            <a:extLst/>
          </a:blip>
          <a:srcRect l="0" t="0" r="37008" b="0"/>
          <a:stretch>
            <a:fillRect/>
          </a:stretch>
        </p:blipFill>
        <p:spPr>
          <a:xfrm>
            <a:off x="4570478" y="3491960"/>
            <a:ext cx="13609645" cy="3058765"/>
          </a:xfrm>
          <a:prstGeom prst="rect">
            <a:avLst/>
          </a:prstGeom>
          <a:ln w="12700">
            <a:miter lim="400000"/>
          </a:ln>
        </p:spPr>
      </p:pic>
      <p:pic>
        <p:nvPicPr>
          <p:cNvPr id="799" name="Screen Shot 2021-04-09 at 10.09.32 AM.png" descr="Screen Shot 2021-04-09 at 10.09.32 AM.png"/>
          <p:cNvPicPr>
            <a:picLocks noChangeAspect="1"/>
          </p:cNvPicPr>
          <p:nvPr/>
        </p:nvPicPr>
        <p:blipFill>
          <a:blip r:embed="rId3">
            <a:extLst/>
          </a:blip>
          <a:srcRect l="0" t="0" r="29319" b="0"/>
          <a:stretch>
            <a:fillRect/>
          </a:stretch>
        </p:blipFill>
        <p:spPr>
          <a:xfrm>
            <a:off x="11723823" y="8154461"/>
            <a:ext cx="9956053" cy="3488633"/>
          </a:xfrm>
          <a:prstGeom prst="rect">
            <a:avLst/>
          </a:prstGeom>
          <a:ln w="12700">
            <a:miter lim="400000"/>
          </a:ln>
        </p:spPr>
      </p:pic>
      <p:pic>
        <p:nvPicPr>
          <p:cNvPr id="800" name="Screen Shot 2021-04-13 at 8.31.19 PM.png" descr="Screen Shot 2021-04-13 at 8.31.19 P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367194" y="10439403"/>
            <a:ext cx="5539490" cy="761882"/>
          </a:xfrm>
          <a:prstGeom prst="rect">
            <a:avLst/>
          </a:prstGeom>
          <a:ln w="12700">
            <a:miter lim="400000"/>
          </a:ln>
        </p:spPr>
      </p:pic>
      <p:pic>
        <p:nvPicPr>
          <p:cNvPr id="801" name="Image" descr="Image"/>
          <p:cNvPicPr>
            <a:picLocks noChangeAspect="1"/>
          </p:cNvPicPr>
          <p:nvPr/>
        </p:nvPicPr>
        <p:blipFill>
          <a:blip r:embed="rId5">
            <a:extLst/>
          </a:blip>
          <a:srcRect l="0" t="16603" r="0" b="10174"/>
          <a:stretch>
            <a:fillRect/>
          </a:stretch>
        </p:blipFill>
        <p:spPr>
          <a:xfrm>
            <a:off x="21542545" y="11398"/>
            <a:ext cx="2857503" cy="2092295"/>
          </a:xfrm>
          <a:prstGeom prst="rect">
            <a:avLst/>
          </a:prstGeom>
          <a:ln w="12700">
            <a:miter lim="400000"/>
          </a:ln>
        </p:spPr>
      </p:pic>
      <p:pic>
        <p:nvPicPr>
          <p:cNvPr id="802" name="Screen Shot 2021-05-06 at 11.36.43 AM.png" descr="Screen Shot 2021-05-06 at 11.36.43 AM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71878" y="9253380"/>
            <a:ext cx="10415521" cy="1684866"/>
          </a:xfrm>
          <a:prstGeom prst="rect">
            <a:avLst/>
          </a:prstGeom>
          <a:ln w="12700">
            <a:miter lim="400000"/>
          </a:ln>
        </p:spPr>
      </p:pic>
      <p:sp>
        <p:nvSpPr>
          <p:cNvPr id="803" name="Oval"/>
          <p:cNvSpPr/>
          <p:nvPr/>
        </p:nvSpPr>
        <p:spPr>
          <a:xfrm>
            <a:off x="2143237" y="9656877"/>
            <a:ext cx="772909" cy="877873"/>
          </a:xfrm>
          <a:prstGeom prst="ellipse">
            <a:avLst/>
          </a:prstGeom>
          <a:ln w="25400">
            <a:solidFill>
              <a:srgbClr val="027001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804" name="Oval"/>
          <p:cNvSpPr/>
          <p:nvPr/>
        </p:nvSpPr>
        <p:spPr>
          <a:xfrm>
            <a:off x="9250663" y="10076373"/>
            <a:ext cx="772909" cy="877873"/>
          </a:xfrm>
          <a:prstGeom prst="ellipse">
            <a:avLst/>
          </a:prstGeom>
          <a:ln w="25400">
            <a:solidFill>
              <a:srgbClr val="027001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805" name="Line"/>
          <p:cNvSpPr/>
          <p:nvPr/>
        </p:nvSpPr>
        <p:spPr>
          <a:xfrm flipV="1">
            <a:off x="9685686" y="5210130"/>
            <a:ext cx="2840898" cy="4956879"/>
          </a:xfrm>
          <a:prstGeom prst="line">
            <a:avLst/>
          </a:prstGeom>
          <a:ln w="50800">
            <a:solidFill>
              <a:schemeClr val="accent3">
                <a:satOff val="-7500"/>
                <a:lumOff val="-10588"/>
              </a:schemeClr>
            </a:solidFill>
            <a:head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806" name="Line"/>
          <p:cNvSpPr/>
          <p:nvPr/>
        </p:nvSpPr>
        <p:spPr>
          <a:xfrm>
            <a:off x="9730099" y="11024068"/>
            <a:ext cx="9745562" cy="17069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" y="0"/>
                </a:moveTo>
                <a:lnTo>
                  <a:pt x="0" y="21178"/>
                </a:lnTo>
                <a:lnTo>
                  <a:pt x="21600" y="21600"/>
                </a:lnTo>
                <a:lnTo>
                  <a:pt x="21561" y="1951"/>
                </a:lnTo>
              </a:path>
            </a:pathLst>
          </a:custGeom>
          <a:ln w="50800">
            <a:solidFill>
              <a:schemeClr val="accent3">
                <a:satOff val="-7500"/>
                <a:lumOff val="-10588"/>
              </a:schemeClr>
            </a:solidFill>
            <a:tailEnd type="triangle"/>
          </a:ln>
        </p:spPr>
        <p:txBody>
          <a:bodyPr lIns="50800" tIns="50800" rIns="50800" bIns="50800"/>
          <a:lstStyle/>
          <a:p>
            <a:pPr/>
          </a:p>
        </p:txBody>
      </p:sp>
      <p:sp>
        <p:nvSpPr>
          <p:cNvPr id="807" name="Double Arrow"/>
          <p:cNvSpPr/>
          <p:nvPr/>
        </p:nvSpPr>
        <p:spPr>
          <a:xfrm rot="16200000">
            <a:off x="14281756" y="6223000"/>
            <a:ext cx="1929832" cy="1270000"/>
          </a:xfrm>
          <a:prstGeom prst="leftRightArrow">
            <a:avLst>
              <a:gd name="adj1" fmla="val 32000"/>
              <a:gd name="adj2" fmla="val 44000"/>
            </a:avLst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808" name="Effective SINR formula:"/>
          <p:cNvSpPr txBox="1"/>
          <p:nvPr/>
        </p:nvSpPr>
        <p:spPr>
          <a:xfrm>
            <a:off x="345676" y="8622427"/>
            <a:ext cx="6424880" cy="808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Effective SINR formula: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How to obtain log-SGN parameters for each configuration?"/>
          <p:cNvSpPr txBox="1"/>
          <p:nvPr>
            <p:ph type="title"/>
          </p:nvPr>
        </p:nvSpPr>
        <p:spPr>
          <a:xfrm>
            <a:off x="1206499" y="1079500"/>
            <a:ext cx="23058250" cy="1433164"/>
          </a:xfrm>
          <a:prstGeom prst="rect">
            <a:avLst/>
          </a:prstGeom>
        </p:spPr>
        <p:txBody>
          <a:bodyPr/>
          <a:lstStyle>
            <a:lvl1pPr defTabSz="1901899">
              <a:defRPr spc="-300"/>
            </a:lvl1pPr>
          </a:lstStyle>
          <a:p>
            <a:pPr/>
            <a:r>
              <a:t>Effective SINR histogram generation</a:t>
            </a:r>
          </a:p>
        </p:txBody>
      </p:sp>
      <p:pic>
        <p:nvPicPr>
          <p:cNvPr id="811" name="Screen Shot 2021-04-13 at 8.25.57 PM.png" descr="Screen Shot 2021-04-13 at 8.25.57 PM.png"/>
          <p:cNvPicPr>
            <a:picLocks noChangeAspect="1"/>
          </p:cNvPicPr>
          <p:nvPr/>
        </p:nvPicPr>
        <p:blipFill>
          <a:blip r:embed="rId2">
            <a:extLst/>
          </a:blip>
          <a:srcRect l="0" t="0" r="37008" b="0"/>
          <a:stretch>
            <a:fillRect/>
          </a:stretch>
        </p:blipFill>
        <p:spPr>
          <a:xfrm>
            <a:off x="4570478" y="3491960"/>
            <a:ext cx="13609645" cy="3058765"/>
          </a:xfrm>
          <a:prstGeom prst="rect">
            <a:avLst/>
          </a:prstGeom>
          <a:ln w="12700">
            <a:miter lim="400000"/>
          </a:ln>
        </p:spPr>
      </p:pic>
      <p:pic>
        <p:nvPicPr>
          <p:cNvPr id="812" name="Screen Shot 2021-04-09 at 10.09.32 AM.png" descr="Screen Shot 2021-04-09 at 10.09.32 AM.png"/>
          <p:cNvPicPr>
            <a:picLocks noChangeAspect="1"/>
          </p:cNvPicPr>
          <p:nvPr/>
        </p:nvPicPr>
        <p:blipFill>
          <a:blip r:embed="rId3">
            <a:extLst/>
          </a:blip>
          <a:srcRect l="0" t="0" r="29319" b="0"/>
          <a:stretch>
            <a:fillRect/>
          </a:stretch>
        </p:blipFill>
        <p:spPr>
          <a:xfrm>
            <a:off x="11723823" y="8154461"/>
            <a:ext cx="9956053" cy="3488633"/>
          </a:xfrm>
          <a:prstGeom prst="rect">
            <a:avLst/>
          </a:prstGeom>
          <a:ln w="12700">
            <a:miter lim="400000"/>
          </a:ln>
        </p:spPr>
      </p:pic>
      <p:pic>
        <p:nvPicPr>
          <p:cNvPr id="813" name="Screen Shot 2021-04-13 at 8.31.19 PM.png" descr="Screen Shot 2021-04-13 at 8.31.19 P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367194" y="10439403"/>
            <a:ext cx="5539490" cy="761882"/>
          </a:xfrm>
          <a:prstGeom prst="rect">
            <a:avLst/>
          </a:prstGeom>
          <a:ln w="12700">
            <a:miter lim="400000"/>
          </a:ln>
        </p:spPr>
      </p:pic>
      <p:pic>
        <p:nvPicPr>
          <p:cNvPr id="814" name="Image" descr="Image"/>
          <p:cNvPicPr>
            <a:picLocks noChangeAspect="1"/>
          </p:cNvPicPr>
          <p:nvPr/>
        </p:nvPicPr>
        <p:blipFill>
          <a:blip r:embed="rId5">
            <a:extLst/>
          </a:blip>
          <a:srcRect l="0" t="16603" r="0" b="10174"/>
          <a:stretch>
            <a:fillRect/>
          </a:stretch>
        </p:blipFill>
        <p:spPr>
          <a:xfrm>
            <a:off x="21542545" y="11398"/>
            <a:ext cx="2857503" cy="2092295"/>
          </a:xfrm>
          <a:prstGeom prst="rect">
            <a:avLst/>
          </a:prstGeom>
          <a:ln w="12700">
            <a:miter lim="400000"/>
          </a:ln>
        </p:spPr>
      </p:pic>
      <p:pic>
        <p:nvPicPr>
          <p:cNvPr id="815" name="Screen Shot 2021-05-06 at 11.36.43 AM.png" descr="Screen Shot 2021-05-06 at 11.36.43 AM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71878" y="9253380"/>
            <a:ext cx="10415521" cy="1684866"/>
          </a:xfrm>
          <a:prstGeom prst="rect">
            <a:avLst/>
          </a:prstGeom>
          <a:ln w="12700">
            <a:miter lim="400000"/>
          </a:ln>
        </p:spPr>
      </p:pic>
      <p:sp>
        <p:nvSpPr>
          <p:cNvPr id="816" name="Oval"/>
          <p:cNvSpPr/>
          <p:nvPr/>
        </p:nvSpPr>
        <p:spPr>
          <a:xfrm>
            <a:off x="2143237" y="9656877"/>
            <a:ext cx="772909" cy="877873"/>
          </a:xfrm>
          <a:prstGeom prst="ellipse">
            <a:avLst/>
          </a:prstGeom>
          <a:ln w="25400">
            <a:solidFill>
              <a:srgbClr val="027001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817" name="Oval"/>
          <p:cNvSpPr/>
          <p:nvPr/>
        </p:nvSpPr>
        <p:spPr>
          <a:xfrm>
            <a:off x="9250663" y="10076373"/>
            <a:ext cx="772909" cy="877873"/>
          </a:xfrm>
          <a:prstGeom prst="ellipse">
            <a:avLst/>
          </a:prstGeom>
          <a:ln w="25400">
            <a:solidFill>
              <a:srgbClr val="027001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818" name="Line"/>
          <p:cNvSpPr/>
          <p:nvPr/>
        </p:nvSpPr>
        <p:spPr>
          <a:xfrm flipV="1">
            <a:off x="9685686" y="5210130"/>
            <a:ext cx="2840898" cy="4956879"/>
          </a:xfrm>
          <a:prstGeom prst="line">
            <a:avLst/>
          </a:prstGeom>
          <a:ln w="50800">
            <a:solidFill>
              <a:schemeClr val="accent3">
                <a:satOff val="-7500"/>
                <a:lumOff val="-10588"/>
              </a:schemeClr>
            </a:solidFill>
            <a:head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819" name="Line"/>
          <p:cNvSpPr/>
          <p:nvPr/>
        </p:nvSpPr>
        <p:spPr>
          <a:xfrm>
            <a:off x="9730099" y="11024068"/>
            <a:ext cx="9745562" cy="17069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" y="0"/>
                </a:moveTo>
                <a:lnTo>
                  <a:pt x="0" y="21178"/>
                </a:lnTo>
                <a:lnTo>
                  <a:pt x="21600" y="21600"/>
                </a:lnTo>
                <a:lnTo>
                  <a:pt x="21561" y="1951"/>
                </a:lnTo>
              </a:path>
            </a:pathLst>
          </a:custGeom>
          <a:ln w="50800">
            <a:solidFill>
              <a:schemeClr val="accent3">
                <a:satOff val="-7500"/>
                <a:lumOff val="-10588"/>
              </a:schemeClr>
            </a:solidFill>
            <a:tailEnd type="triangle"/>
          </a:ln>
        </p:spPr>
        <p:txBody>
          <a:bodyPr lIns="50800" tIns="50800" rIns="50800" bIns="50800"/>
          <a:lstStyle/>
          <a:p>
            <a:pPr/>
          </a:p>
        </p:txBody>
      </p:sp>
      <p:sp>
        <p:nvSpPr>
          <p:cNvPr id="820" name="Line"/>
          <p:cNvSpPr/>
          <p:nvPr/>
        </p:nvSpPr>
        <p:spPr>
          <a:xfrm flipH="1" flipV="1">
            <a:off x="17414421" y="5526666"/>
            <a:ext cx="3715986" cy="3715986"/>
          </a:xfrm>
          <a:prstGeom prst="line">
            <a:avLst/>
          </a:prstGeom>
          <a:ln w="50800">
            <a:solidFill>
              <a:schemeClr val="accent5">
                <a:lumOff val="8676"/>
              </a:schemeClr>
            </a:solidFill>
            <a:head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821" name="Double Arrow"/>
          <p:cNvSpPr/>
          <p:nvPr/>
        </p:nvSpPr>
        <p:spPr>
          <a:xfrm rot="16200000">
            <a:off x="14281756" y="6223000"/>
            <a:ext cx="1929832" cy="1270000"/>
          </a:xfrm>
          <a:prstGeom prst="leftRightArrow">
            <a:avLst>
              <a:gd name="adj1" fmla="val 32000"/>
              <a:gd name="adj2" fmla="val 44000"/>
            </a:avLst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822" name="Effective SINR formula:"/>
          <p:cNvSpPr txBox="1"/>
          <p:nvPr/>
        </p:nvSpPr>
        <p:spPr>
          <a:xfrm>
            <a:off x="345676" y="8622427"/>
            <a:ext cx="6424880" cy="808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Effective SINR formula: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How to obtain log-SGN parameters for each configuration?"/>
          <p:cNvSpPr txBox="1"/>
          <p:nvPr>
            <p:ph type="title"/>
          </p:nvPr>
        </p:nvSpPr>
        <p:spPr>
          <a:xfrm>
            <a:off x="1206499" y="1079500"/>
            <a:ext cx="23058250" cy="1433164"/>
          </a:xfrm>
          <a:prstGeom prst="rect">
            <a:avLst/>
          </a:prstGeom>
        </p:spPr>
        <p:txBody>
          <a:bodyPr/>
          <a:lstStyle>
            <a:lvl1pPr defTabSz="1901899">
              <a:defRPr spc="-300"/>
            </a:lvl1pPr>
          </a:lstStyle>
          <a:p>
            <a:pPr/>
            <a:r>
              <a:t>Log-SGN parameters optimization</a:t>
            </a:r>
          </a:p>
        </p:txBody>
      </p:sp>
      <p:pic>
        <p:nvPicPr>
          <p:cNvPr id="825" name="Screen Shot 2021-04-13 at 8.25.57 PM.png" descr="Screen Shot 2021-04-13 at 8.25.57 PM.png"/>
          <p:cNvPicPr>
            <a:picLocks noChangeAspect="1"/>
          </p:cNvPicPr>
          <p:nvPr/>
        </p:nvPicPr>
        <p:blipFill>
          <a:blip r:embed="rId2">
            <a:extLst/>
          </a:blip>
          <a:srcRect l="0" t="0" r="16305" b="0"/>
          <a:stretch>
            <a:fillRect/>
          </a:stretch>
        </p:blipFill>
        <p:spPr>
          <a:xfrm>
            <a:off x="866579" y="3800618"/>
            <a:ext cx="18082876" cy="3058762"/>
          </a:xfrm>
          <a:prstGeom prst="rect">
            <a:avLst/>
          </a:prstGeom>
          <a:ln w="12700">
            <a:miter lim="400000"/>
          </a:ln>
        </p:spPr>
      </p:pic>
      <p:pic>
        <p:nvPicPr>
          <p:cNvPr id="826" name="Screen Shot 2021-01-18 at 9.16.53 PM.png" descr="Screen Shot 2021-01-18 at 9.16.53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78921" y="7003415"/>
            <a:ext cx="8271899" cy="6367577"/>
          </a:xfrm>
          <a:prstGeom prst="rect">
            <a:avLst/>
          </a:prstGeom>
          <a:ln w="12700">
            <a:miter lim="400000"/>
          </a:ln>
        </p:spPr>
      </p:pic>
      <p:sp>
        <p:nvSpPr>
          <p:cNvPr id="827" name="Line"/>
          <p:cNvSpPr/>
          <p:nvPr/>
        </p:nvSpPr>
        <p:spPr>
          <a:xfrm flipV="1">
            <a:off x="9867199" y="6017971"/>
            <a:ext cx="3934595" cy="3934597"/>
          </a:xfrm>
          <a:prstGeom prst="line">
            <a:avLst/>
          </a:prstGeom>
          <a:ln w="50800">
            <a:solidFill>
              <a:schemeClr val="accent4">
                <a:satOff val="-32786"/>
                <a:lumOff val="-11960"/>
              </a:schemeClr>
            </a:solidFill>
            <a:headEnd type="triangle"/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828" name="Image" descr="Image"/>
          <p:cNvPicPr>
            <a:picLocks noChangeAspect="1"/>
          </p:cNvPicPr>
          <p:nvPr/>
        </p:nvPicPr>
        <p:blipFill>
          <a:blip r:embed="rId4">
            <a:extLst/>
          </a:blip>
          <a:srcRect l="0" t="16603" r="0" b="10174"/>
          <a:stretch>
            <a:fillRect/>
          </a:stretch>
        </p:blipFill>
        <p:spPr>
          <a:xfrm>
            <a:off x="21542545" y="11398"/>
            <a:ext cx="2857503" cy="20922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How to obtain log-SGN parameters for each configuration?"/>
          <p:cNvSpPr txBox="1"/>
          <p:nvPr>
            <p:ph type="title"/>
          </p:nvPr>
        </p:nvSpPr>
        <p:spPr>
          <a:xfrm>
            <a:off x="1206499" y="1079500"/>
            <a:ext cx="23058250" cy="1433164"/>
          </a:xfrm>
          <a:prstGeom prst="rect">
            <a:avLst/>
          </a:prstGeom>
        </p:spPr>
        <p:txBody>
          <a:bodyPr/>
          <a:lstStyle>
            <a:lvl1pPr defTabSz="1901899">
              <a:defRPr spc="-300"/>
            </a:lvl1pPr>
          </a:lstStyle>
          <a:p>
            <a:pPr/>
            <a:r>
              <a:t>Log-SGN parameters optimization</a:t>
            </a:r>
          </a:p>
        </p:txBody>
      </p:sp>
      <p:pic>
        <p:nvPicPr>
          <p:cNvPr id="831" name="Screen Shot 2021-04-13 at 8.25.57 PM.png" descr="Screen Shot 2021-04-13 at 8.25.57 PM.png"/>
          <p:cNvPicPr>
            <a:picLocks noChangeAspect="1"/>
          </p:cNvPicPr>
          <p:nvPr/>
        </p:nvPicPr>
        <p:blipFill>
          <a:blip r:embed="rId2">
            <a:extLst/>
          </a:blip>
          <a:srcRect l="0" t="0" r="16305" b="0"/>
          <a:stretch>
            <a:fillRect/>
          </a:stretch>
        </p:blipFill>
        <p:spPr>
          <a:xfrm>
            <a:off x="866579" y="3800618"/>
            <a:ext cx="18082876" cy="3058762"/>
          </a:xfrm>
          <a:prstGeom prst="rect">
            <a:avLst/>
          </a:prstGeom>
          <a:ln w="12700">
            <a:miter lim="400000"/>
          </a:ln>
        </p:spPr>
      </p:pic>
      <p:pic>
        <p:nvPicPr>
          <p:cNvPr id="832" name="Screen Shot 2021-01-18 at 9.16.53 PM.png" descr="Screen Shot 2021-01-18 at 9.16.53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78921" y="7003415"/>
            <a:ext cx="8271899" cy="6367577"/>
          </a:xfrm>
          <a:prstGeom prst="rect">
            <a:avLst/>
          </a:prstGeom>
          <a:ln w="12700">
            <a:miter lim="400000"/>
          </a:ln>
        </p:spPr>
      </p:pic>
      <p:sp>
        <p:nvSpPr>
          <p:cNvPr id="833" name="Line"/>
          <p:cNvSpPr/>
          <p:nvPr/>
        </p:nvSpPr>
        <p:spPr>
          <a:xfrm flipV="1">
            <a:off x="9867199" y="6017971"/>
            <a:ext cx="3934595" cy="3934597"/>
          </a:xfrm>
          <a:prstGeom prst="line">
            <a:avLst/>
          </a:prstGeom>
          <a:ln w="50800">
            <a:solidFill>
              <a:schemeClr val="accent4">
                <a:satOff val="-32786"/>
                <a:lumOff val="-11960"/>
              </a:schemeClr>
            </a:solidFill>
            <a:head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834" name="Line"/>
          <p:cNvSpPr/>
          <p:nvPr/>
        </p:nvSpPr>
        <p:spPr>
          <a:xfrm flipV="1">
            <a:off x="10327152" y="6185304"/>
            <a:ext cx="4801460" cy="3602107"/>
          </a:xfrm>
          <a:prstGeom prst="line">
            <a:avLst/>
          </a:prstGeom>
          <a:ln w="50800">
            <a:solidFill>
              <a:srgbClr val="1816F1"/>
            </a:solidFill>
            <a:headEnd type="triangle"/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835" name="Image" descr="Image"/>
          <p:cNvPicPr>
            <a:picLocks noChangeAspect="1"/>
          </p:cNvPicPr>
          <p:nvPr/>
        </p:nvPicPr>
        <p:blipFill>
          <a:blip r:embed="rId4">
            <a:extLst/>
          </a:blip>
          <a:srcRect l="0" t="16603" r="0" b="10174"/>
          <a:stretch>
            <a:fillRect/>
          </a:stretch>
        </p:blipFill>
        <p:spPr>
          <a:xfrm>
            <a:off x="21542545" y="11398"/>
            <a:ext cx="2857503" cy="20922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How to obtain log-SGN parameters for each configuration?"/>
          <p:cNvSpPr txBox="1"/>
          <p:nvPr>
            <p:ph type="title"/>
          </p:nvPr>
        </p:nvSpPr>
        <p:spPr>
          <a:xfrm>
            <a:off x="1206499" y="1079500"/>
            <a:ext cx="23058250" cy="1433164"/>
          </a:xfrm>
          <a:prstGeom prst="rect">
            <a:avLst/>
          </a:prstGeom>
        </p:spPr>
        <p:txBody>
          <a:bodyPr/>
          <a:lstStyle>
            <a:lvl1pPr defTabSz="1901899">
              <a:defRPr spc="-300"/>
            </a:lvl1pPr>
          </a:lstStyle>
          <a:p>
            <a:pPr/>
            <a:r>
              <a:t>Log-SGN parameters optimization</a:t>
            </a:r>
          </a:p>
        </p:txBody>
      </p:sp>
      <p:pic>
        <p:nvPicPr>
          <p:cNvPr id="838" name="Screen Shot 2021-04-13 at 8.25.57 PM.png" descr="Screen Shot 2021-04-13 at 8.25.57 PM.png"/>
          <p:cNvPicPr>
            <a:picLocks noChangeAspect="1"/>
          </p:cNvPicPr>
          <p:nvPr/>
        </p:nvPicPr>
        <p:blipFill>
          <a:blip r:embed="rId2">
            <a:extLst/>
          </a:blip>
          <a:srcRect l="0" t="0" r="16305" b="0"/>
          <a:stretch>
            <a:fillRect/>
          </a:stretch>
        </p:blipFill>
        <p:spPr>
          <a:xfrm>
            <a:off x="866579" y="3800618"/>
            <a:ext cx="18082876" cy="3058762"/>
          </a:xfrm>
          <a:prstGeom prst="rect">
            <a:avLst/>
          </a:prstGeom>
          <a:ln w="12700">
            <a:miter lim="400000"/>
          </a:ln>
        </p:spPr>
      </p:pic>
      <p:pic>
        <p:nvPicPr>
          <p:cNvPr id="839" name="Screen Shot 2021-01-18 at 9.16.53 PM.png" descr="Screen Shot 2021-01-18 at 9.16.53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78921" y="7003415"/>
            <a:ext cx="8271899" cy="6367577"/>
          </a:xfrm>
          <a:prstGeom prst="rect">
            <a:avLst/>
          </a:prstGeom>
          <a:ln w="12700">
            <a:miter lim="400000"/>
          </a:ln>
        </p:spPr>
      </p:pic>
      <p:sp>
        <p:nvSpPr>
          <p:cNvPr id="840" name="Line"/>
          <p:cNvSpPr/>
          <p:nvPr/>
        </p:nvSpPr>
        <p:spPr>
          <a:xfrm flipV="1">
            <a:off x="9867199" y="6017971"/>
            <a:ext cx="3934595" cy="3934597"/>
          </a:xfrm>
          <a:prstGeom prst="line">
            <a:avLst/>
          </a:prstGeom>
          <a:ln w="50800">
            <a:solidFill>
              <a:schemeClr val="accent4">
                <a:satOff val="-32786"/>
                <a:lumOff val="-11960"/>
              </a:schemeClr>
            </a:solidFill>
            <a:head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841" name="Line"/>
          <p:cNvSpPr/>
          <p:nvPr/>
        </p:nvSpPr>
        <p:spPr>
          <a:xfrm flipV="1">
            <a:off x="10327152" y="6185304"/>
            <a:ext cx="4801460" cy="3602107"/>
          </a:xfrm>
          <a:prstGeom prst="line">
            <a:avLst/>
          </a:prstGeom>
          <a:ln w="50800">
            <a:solidFill>
              <a:srgbClr val="1816F1"/>
            </a:solidFill>
            <a:headEnd type="triangle"/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842" name="Image" descr="Image"/>
          <p:cNvPicPr>
            <a:picLocks noChangeAspect="1"/>
          </p:cNvPicPr>
          <p:nvPr/>
        </p:nvPicPr>
        <p:blipFill>
          <a:blip r:embed="rId4">
            <a:extLst/>
          </a:blip>
          <a:srcRect l="0" t="16603" r="0" b="10174"/>
          <a:stretch>
            <a:fillRect/>
          </a:stretch>
        </p:blipFill>
        <p:spPr>
          <a:xfrm>
            <a:off x="21542545" y="11398"/>
            <a:ext cx="2857503" cy="2092295"/>
          </a:xfrm>
          <a:prstGeom prst="rect">
            <a:avLst/>
          </a:prstGeom>
          <a:ln w="12700">
            <a:miter lim="400000"/>
          </a:ln>
        </p:spPr>
      </p:pic>
      <p:pic>
        <p:nvPicPr>
          <p:cNvPr id="843" name="Screen Shot 2021-01-18 at 9.27.52 PM.png" descr="Screen Shot 2021-01-18 at 9.27.52 PM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6355302" y="7901981"/>
            <a:ext cx="6942148" cy="825236"/>
          </a:xfrm>
          <a:prstGeom prst="rect">
            <a:avLst/>
          </a:prstGeom>
          <a:ln w="12700">
            <a:miter lim="400000"/>
          </a:ln>
        </p:spPr>
      </p:pic>
      <p:sp>
        <p:nvSpPr>
          <p:cNvPr id="844" name="Oval"/>
          <p:cNvSpPr/>
          <p:nvPr/>
        </p:nvSpPr>
        <p:spPr>
          <a:xfrm>
            <a:off x="20710219" y="7778463"/>
            <a:ext cx="2832105" cy="1072271"/>
          </a:xfrm>
          <a:prstGeom prst="ellipse">
            <a:avLst/>
          </a:prstGeom>
          <a:ln w="25400">
            <a:solidFill>
              <a:srgbClr val="027001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845" name="Oval"/>
          <p:cNvSpPr/>
          <p:nvPr/>
        </p:nvSpPr>
        <p:spPr>
          <a:xfrm>
            <a:off x="16729690" y="4370487"/>
            <a:ext cx="2470825" cy="1918979"/>
          </a:xfrm>
          <a:prstGeom prst="ellipse">
            <a:avLst/>
          </a:prstGeom>
          <a:ln w="25400">
            <a:solidFill>
              <a:srgbClr val="027001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846" name="Line"/>
          <p:cNvSpPr/>
          <p:nvPr/>
        </p:nvSpPr>
        <p:spPr>
          <a:xfrm flipH="1" flipV="1">
            <a:off x="18928630" y="5971940"/>
            <a:ext cx="2551135" cy="1930090"/>
          </a:xfrm>
          <a:prstGeom prst="line">
            <a:avLst/>
          </a:prstGeom>
          <a:ln w="50800">
            <a:solidFill>
              <a:schemeClr val="accent3">
                <a:satOff val="-7500"/>
                <a:lumOff val="-10588"/>
              </a:schemeClr>
            </a:solidFill>
            <a:headEnd type="triangle"/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How to obtain log-SGN parameters for each configuration?"/>
          <p:cNvSpPr txBox="1"/>
          <p:nvPr>
            <p:ph type="title"/>
          </p:nvPr>
        </p:nvSpPr>
        <p:spPr>
          <a:xfrm>
            <a:off x="1206499" y="1079500"/>
            <a:ext cx="23058250" cy="1433164"/>
          </a:xfrm>
          <a:prstGeom prst="rect">
            <a:avLst/>
          </a:prstGeom>
        </p:spPr>
        <p:txBody>
          <a:bodyPr/>
          <a:lstStyle>
            <a:lvl1pPr defTabSz="1901899">
              <a:defRPr spc="-300"/>
            </a:lvl1pPr>
          </a:lstStyle>
          <a:p>
            <a:pPr/>
            <a:r>
              <a:t>EESM-log-SGN PHY layer abstraction</a:t>
            </a:r>
          </a:p>
        </p:txBody>
      </p:sp>
      <p:pic>
        <p:nvPicPr>
          <p:cNvPr id="849" name="Screen Shot 2021-04-13 at 8.25.57 PM.png" descr="Screen Shot 2021-04-13 at 8.25.57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3006" y="3893913"/>
            <a:ext cx="21606151" cy="3058765"/>
          </a:xfrm>
          <a:prstGeom prst="rect">
            <a:avLst/>
          </a:prstGeom>
          <a:ln w="12700">
            <a:miter lim="400000"/>
          </a:ln>
        </p:spPr>
      </p:pic>
      <p:pic>
        <p:nvPicPr>
          <p:cNvPr id="850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0" t="16603" r="0" b="10174"/>
          <a:stretch>
            <a:fillRect/>
          </a:stretch>
        </p:blipFill>
        <p:spPr>
          <a:xfrm>
            <a:off x="21542545" y="11398"/>
            <a:ext cx="2857503" cy="2092295"/>
          </a:xfrm>
          <a:prstGeom prst="rect">
            <a:avLst/>
          </a:prstGeom>
          <a:ln w="12700">
            <a:miter lim="400000"/>
          </a:ln>
        </p:spPr>
      </p:pic>
      <p:pic>
        <p:nvPicPr>
          <p:cNvPr id="851" name="Screen Shot 2021-04-09 at 11.47.51 AM.png" descr="Screen Shot 2021-04-09 at 11.47.51 A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214157" y="9078490"/>
            <a:ext cx="12181228" cy="3220482"/>
          </a:xfrm>
          <a:prstGeom prst="rect">
            <a:avLst/>
          </a:prstGeom>
          <a:ln w="12700">
            <a:miter lim="400000"/>
          </a:ln>
        </p:spPr>
      </p:pic>
      <p:pic>
        <p:nvPicPr>
          <p:cNvPr id="852" name="Screen Shot 2021-06-21 at 9.25.55 PM.png" descr="Screen Shot 2021-06-21 at 9.25.55 PM.png"/>
          <p:cNvPicPr>
            <a:picLocks noChangeAspect="1"/>
          </p:cNvPicPr>
          <p:nvPr/>
        </p:nvPicPr>
        <p:blipFill>
          <a:blip r:embed="rId5">
            <a:extLst/>
          </a:blip>
          <a:srcRect l="0" t="0" r="0" b="5389"/>
          <a:stretch>
            <a:fillRect/>
          </a:stretch>
        </p:blipFill>
        <p:spPr>
          <a:xfrm>
            <a:off x="17883223" y="9114180"/>
            <a:ext cx="2078270" cy="709475"/>
          </a:xfrm>
          <a:prstGeom prst="rect">
            <a:avLst/>
          </a:prstGeom>
          <a:ln w="12700">
            <a:miter lim="400000"/>
          </a:ln>
        </p:spPr>
      </p:pic>
      <p:sp>
        <p:nvSpPr>
          <p:cNvPr id="853" name="Double Arrow"/>
          <p:cNvSpPr/>
          <p:nvPr/>
        </p:nvSpPr>
        <p:spPr>
          <a:xfrm rot="16200000">
            <a:off x="18515774" y="6868429"/>
            <a:ext cx="1929832" cy="1270001"/>
          </a:xfrm>
          <a:prstGeom prst="leftRightArrow">
            <a:avLst>
              <a:gd name="adj1" fmla="val 32000"/>
              <a:gd name="adj2" fmla="val 44000"/>
            </a:avLst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How to obtain log-SGN parameters for each configuration?"/>
          <p:cNvSpPr txBox="1"/>
          <p:nvPr>
            <p:ph type="title"/>
          </p:nvPr>
        </p:nvSpPr>
        <p:spPr>
          <a:xfrm>
            <a:off x="1206499" y="1079500"/>
            <a:ext cx="23058250" cy="1433164"/>
          </a:xfrm>
          <a:prstGeom prst="rect">
            <a:avLst/>
          </a:prstGeom>
        </p:spPr>
        <p:txBody>
          <a:bodyPr/>
          <a:lstStyle>
            <a:lvl1pPr defTabSz="1901899">
              <a:defRPr spc="-300"/>
            </a:lvl1pPr>
          </a:lstStyle>
          <a:p>
            <a:pPr/>
            <a:r>
              <a:t>EESM-log-SGN PHY layer abstraction</a:t>
            </a:r>
          </a:p>
        </p:txBody>
      </p:sp>
      <p:pic>
        <p:nvPicPr>
          <p:cNvPr id="856" name="Screen Shot 2021-04-13 at 8.25.57 PM.png" descr="Screen Shot 2021-04-13 at 8.25.57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3006" y="3893913"/>
            <a:ext cx="21606151" cy="3058765"/>
          </a:xfrm>
          <a:prstGeom prst="rect">
            <a:avLst/>
          </a:prstGeom>
          <a:ln w="12700">
            <a:miter lim="400000"/>
          </a:ln>
        </p:spPr>
      </p:pic>
      <p:pic>
        <p:nvPicPr>
          <p:cNvPr id="857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0" t="16603" r="0" b="10174"/>
          <a:stretch>
            <a:fillRect/>
          </a:stretch>
        </p:blipFill>
        <p:spPr>
          <a:xfrm>
            <a:off x="21542545" y="11398"/>
            <a:ext cx="2857503" cy="2092295"/>
          </a:xfrm>
          <a:prstGeom prst="rect">
            <a:avLst/>
          </a:prstGeom>
          <a:ln w="12700">
            <a:miter lim="400000"/>
          </a:ln>
        </p:spPr>
      </p:pic>
      <p:pic>
        <p:nvPicPr>
          <p:cNvPr id="858" name="Screen Shot 2021-04-09 at 11.47.51 AM.png" descr="Screen Shot 2021-04-09 at 11.47.51 A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214157" y="9078490"/>
            <a:ext cx="12181228" cy="3220482"/>
          </a:xfrm>
          <a:prstGeom prst="rect">
            <a:avLst/>
          </a:prstGeom>
          <a:ln w="12700">
            <a:miter lim="400000"/>
          </a:ln>
        </p:spPr>
      </p:pic>
      <p:pic>
        <p:nvPicPr>
          <p:cNvPr id="859" name="Screen Shot 2021-01-18 at 9.27.52 PM.png" descr="Screen Shot 2021-01-18 at 9.27.52 PM.png"/>
          <p:cNvPicPr>
            <a:picLocks noChangeAspect="1"/>
          </p:cNvPicPr>
          <p:nvPr/>
        </p:nvPicPr>
        <p:blipFill>
          <a:blip r:embed="rId5">
            <a:extLst/>
          </a:blip>
          <a:srcRect l="14574" t="0" r="0" b="0"/>
          <a:stretch>
            <a:fillRect/>
          </a:stretch>
        </p:blipFill>
        <p:spPr>
          <a:xfrm>
            <a:off x="12521809" y="2892475"/>
            <a:ext cx="5930398" cy="825237"/>
          </a:xfrm>
          <a:prstGeom prst="rect">
            <a:avLst/>
          </a:prstGeom>
          <a:ln w="12700">
            <a:miter lim="400000"/>
          </a:ln>
        </p:spPr>
      </p:pic>
      <p:sp>
        <p:nvSpPr>
          <p:cNvPr id="860" name="Oval"/>
          <p:cNvSpPr/>
          <p:nvPr/>
        </p:nvSpPr>
        <p:spPr>
          <a:xfrm>
            <a:off x="15888720" y="2768893"/>
            <a:ext cx="2832104" cy="1072271"/>
          </a:xfrm>
          <a:prstGeom prst="ellipse">
            <a:avLst/>
          </a:prstGeom>
          <a:ln w="25400">
            <a:solidFill>
              <a:srgbClr val="027001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861" name="Oval"/>
          <p:cNvSpPr/>
          <p:nvPr/>
        </p:nvSpPr>
        <p:spPr>
          <a:xfrm>
            <a:off x="16052169" y="4743982"/>
            <a:ext cx="2505203" cy="1646895"/>
          </a:xfrm>
          <a:prstGeom prst="ellipse">
            <a:avLst/>
          </a:prstGeom>
          <a:ln w="25400">
            <a:solidFill>
              <a:srgbClr val="027001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862" name="Line"/>
          <p:cNvSpPr/>
          <p:nvPr/>
        </p:nvSpPr>
        <p:spPr>
          <a:xfrm flipH="1">
            <a:off x="17304775" y="3893912"/>
            <a:ext cx="3" cy="661040"/>
          </a:xfrm>
          <a:prstGeom prst="line">
            <a:avLst/>
          </a:prstGeom>
          <a:ln w="50800">
            <a:solidFill>
              <a:schemeClr val="accent3">
                <a:satOff val="-7500"/>
                <a:lumOff val="-10588"/>
              </a:schemeClr>
            </a:solidFill>
            <a:head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863" name="Line"/>
          <p:cNvSpPr/>
          <p:nvPr/>
        </p:nvSpPr>
        <p:spPr>
          <a:xfrm>
            <a:off x="9309327" y="6365103"/>
            <a:ext cx="7384565" cy="5484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0" y="11331"/>
                </a:lnTo>
                <a:lnTo>
                  <a:pt x="21" y="21600"/>
                </a:lnTo>
                <a:lnTo>
                  <a:pt x="5827" y="21597"/>
                </a:lnTo>
              </a:path>
            </a:pathLst>
          </a:custGeom>
          <a:ln w="50800">
            <a:solidFill>
              <a:schemeClr val="accent3">
                <a:satOff val="-7500"/>
                <a:lumOff val="-10588"/>
              </a:schemeClr>
            </a:solidFill>
            <a:tailEnd type="triangle"/>
          </a:ln>
        </p:spPr>
        <p:txBody>
          <a:bodyPr lIns="50800" tIns="50800" rIns="50800" bIns="50800"/>
          <a:lstStyle/>
          <a:p>
            <a:pPr/>
          </a:p>
        </p:txBody>
      </p:sp>
      <p:pic>
        <p:nvPicPr>
          <p:cNvPr id="864" name="Screen Shot 2021-06-21 at 9.25.55 PM.png" descr="Screen Shot 2021-06-21 at 9.25.55 PM.png"/>
          <p:cNvPicPr>
            <a:picLocks noChangeAspect="1"/>
          </p:cNvPicPr>
          <p:nvPr/>
        </p:nvPicPr>
        <p:blipFill>
          <a:blip r:embed="rId6">
            <a:extLst/>
          </a:blip>
          <a:srcRect l="0" t="0" r="0" b="5389"/>
          <a:stretch>
            <a:fillRect/>
          </a:stretch>
        </p:blipFill>
        <p:spPr>
          <a:xfrm>
            <a:off x="17883223" y="9114180"/>
            <a:ext cx="2078270" cy="709475"/>
          </a:xfrm>
          <a:prstGeom prst="rect">
            <a:avLst/>
          </a:prstGeom>
          <a:ln w="12700">
            <a:miter lim="400000"/>
          </a:ln>
        </p:spPr>
      </p:pic>
      <p:sp>
        <p:nvSpPr>
          <p:cNvPr id="865" name="Double Arrow"/>
          <p:cNvSpPr/>
          <p:nvPr/>
        </p:nvSpPr>
        <p:spPr>
          <a:xfrm rot="16200000">
            <a:off x="18515773" y="6868429"/>
            <a:ext cx="1929832" cy="1270001"/>
          </a:xfrm>
          <a:prstGeom prst="leftRightArrow">
            <a:avLst>
              <a:gd name="adj1" fmla="val 32000"/>
              <a:gd name="adj2" fmla="val 44000"/>
            </a:avLst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Outline for the following present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Outline</a:t>
            </a:r>
          </a:p>
        </p:txBody>
      </p:sp>
      <p:sp>
        <p:nvSpPr>
          <p:cNvPr id="868" name="Background…"/>
          <p:cNvSpPr txBox="1"/>
          <p:nvPr>
            <p:ph type="body" idx="1"/>
          </p:nvPr>
        </p:nvSpPr>
        <p:spPr>
          <a:xfrm>
            <a:off x="1206500" y="3227557"/>
            <a:ext cx="21971000" cy="8256014"/>
          </a:xfrm>
          <a:prstGeom prst="rect">
            <a:avLst/>
          </a:prstGeom>
        </p:spPr>
        <p:txBody>
          <a:bodyPr lIns="50800" tIns="50800" rIns="50800" bIns="50800"/>
          <a:lstStyle/>
          <a:p>
            <a:pPr marL="641683" indent="-641683" defTabSz="2438337">
              <a:lnSpc>
                <a:spcPct val="90000"/>
              </a:lnSpc>
              <a:spcBef>
                <a:spcPts val="4500"/>
              </a:spcBef>
              <a:buSzPct val="100000"/>
              <a:buAutoNum type="arabicPeriod" startAt="1"/>
              <a:defRPr b="0" sz="4800">
                <a:uFill>
                  <a:solidFill>
                    <a:srgbClr val="333333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Motivations for efficient PHY layer abstraction</a:t>
            </a:r>
            <a:endParaRPr>
              <a:latin typeface="+mn-lt"/>
              <a:ea typeface="+mn-ea"/>
              <a:cs typeface="+mn-cs"/>
              <a:sym typeface="Helvetica Neue"/>
            </a:endParaRPr>
          </a:p>
          <a:p>
            <a:pPr marL="641683" indent="-641683" defTabSz="2438337">
              <a:lnSpc>
                <a:spcPct val="90000"/>
              </a:lnSpc>
              <a:spcBef>
                <a:spcPts val="4500"/>
              </a:spcBef>
              <a:buSzPct val="100000"/>
              <a:buAutoNum type="arabicPeriod" startAt="1"/>
              <a:defRPr b="0" sz="4800">
                <a:uFill>
                  <a:solidFill>
                    <a:srgbClr val="333333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Principles of EESM-log-SGN </a:t>
            </a:r>
            <a:endParaRPr>
              <a:latin typeface="+mn-lt"/>
              <a:ea typeface="+mn-ea"/>
              <a:cs typeface="+mn-cs"/>
              <a:sym typeface="Helvetica Neue"/>
            </a:endParaRPr>
          </a:p>
          <a:p>
            <a:pPr marL="641683" indent="-641683" defTabSz="2438337">
              <a:lnSpc>
                <a:spcPct val="90000"/>
              </a:lnSpc>
              <a:spcBef>
                <a:spcPts val="4500"/>
              </a:spcBef>
              <a:buSzPct val="100000"/>
              <a:buAutoNum type="arabicPeriod" startAt="1"/>
              <a:defRPr b="0" sz="4800">
                <a:uFill>
                  <a:solidFill>
                    <a:srgbClr val="333333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Implementation guide of EESM-log-SGN</a:t>
            </a:r>
            <a:endParaRPr>
              <a:latin typeface="+mn-lt"/>
              <a:ea typeface="+mn-ea"/>
              <a:cs typeface="+mn-cs"/>
              <a:sym typeface="Helvetica Neue"/>
            </a:endParaRPr>
          </a:p>
          <a:p>
            <a:pPr marL="641683" indent="-641683" defTabSz="2438337">
              <a:lnSpc>
                <a:spcPct val="90000"/>
              </a:lnSpc>
              <a:spcBef>
                <a:spcPts val="4500"/>
              </a:spcBef>
              <a:buSzPct val="100000"/>
              <a:buAutoNum type="arabicPeriod" startAt="1"/>
              <a:defRPr b="0" sz="4800">
                <a:solidFill>
                  <a:schemeClr val="accent5"/>
                </a:solidFill>
                <a:uFill>
                  <a:solidFill>
                    <a:srgbClr val="333333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Demo of MATLAB offline link simulation steps (main part of this tutorial)</a:t>
            </a:r>
          </a:p>
          <a:p>
            <a:pPr marL="641683" indent="-641683" defTabSz="2438337">
              <a:lnSpc>
                <a:spcPct val="90000"/>
              </a:lnSpc>
              <a:spcBef>
                <a:spcPts val="4500"/>
              </a:spcBef>
              <a:buSzPct val="100000"/>
              <a:buAutoNum type="arabicPeriod" startAt="1"/>
              <a:defRPr b="0" sz="4800">
                <a:uFill>
                  <a:solidFill>
                    <a:srgbClr val="333333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Demo of ns-3 online network simulation steps</a:t>
            </a:r>
          </a:p>
        </p:txBody>
      </p:sp>
      <p:sp>
        <p:nvSpPr>
          <p:cNvPr id="869" name="Slide Number"/>
          <p:cNvSpPr txBox="1"/>
          <p:nvPr>
            <p:ph type="sldNum" sz="quarter" idx="4294967295"/>
          </p:nvPr>
        </p:nvSpPr>
        <p:spPr>
          <a:xfrm>
            <a:off x="12001499" y="13080995"/>
            <a:ext cx="368504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870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16603" r="0" b="10174"/>
          <a:stretch>
            <a:fillRect/>
          </a:stretch>
        </p:blipFill>
        <p:spPr>
          <a:xfrm>
            <a:off x="21542545" y="11398"/>
            <a:ext cx="2857503" cy="20922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PHY layer configuration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MATLAB link simulation</a:t>
            </a:r>
          </a:p>
        </p:txBody>
      </p:sp>
      <p:sp>
        <p:nvSpPr>
          <p:cNvPr id="873" name="Body Level One…"/>
          <p:cNvSpPr txBox="1"/>
          <p:nvPr>
            <p:ph type="body" idx="1"/>
          </p:nvPr>
        </p:nvSpPr>
        <p:spPr>
          <a:xfrm>
            <a:off x="1206499" y="3559533"/>
            <a:ext cx="21971002" cy="9410725"/>
          </a:xfrm>
          <a:prstGeom prst="rect">
            <a:avLst/>
          </a:prstGeom>
        </p:spPr>
        <p:txBody>
          <a:bodyPr lIns="50800" tIns="50800" rIns="50800" bIns="50800"/>
          <a:lstStyle/>
          <a:p>
            <a:pPr marL="481263" indent="-481263" defTabSz="2438337">
              <a:lnSpc>
                <a:spcPct val="90000"/>
              </a:lnSpc>
              <a:spcBef>
                <a:spcPts val="4500"/>
              </a:spcBef>
              <a:buSzPct val="100000"/>
              <a:buChar char="•"/>
              <a:defRPr b="0" sz="4800">
                <a:uFill>
                  <a:solidFill>
                    <a:srgbClr val="333333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Matlab Code: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https://github.com/sianjin/EESM-log-SGN</a:t>
            </a:r>
          </a:p>
          <a:p>
            <a:pPr defTabSz="2438337">
              <a:lnSpc>
                <a:spcPct val="90000"/>
              </a:lnSpc>
              <a:spcBef>
                <a:spcPts val="4500"/>
              </a:spcBef>
              <a:defRPr b="0" sz="48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  <a:p>
            <a:pPr defTabSz="2438337">
              <a:lnSpc>
                <a:spcPct val="90000"/>
              </a:lnSpc>
              <a:spcBef>
                <a:spcPts val="4500"/>
              </a:spcBef>
              <a:defRPr b="0" sz="48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  <a:p>
            <a:pPr defTabSz="2438337">
              <a:lnSpc>
                <a:spcPct val="90000"/>
              </a:lnSpc>
              <a:spcBef>
                <a:spcPts val="4500"/>
              </a:spcBef>
              <a:defRPr b="0" sz="48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  <a:p>
            <a:pPr marL="481263" indent="-481263" defTabSz="2438337">
              <a:lnSpc>
                <a:spcPct val="90000"/>
              </a:lnSpc>
              <a:spcBef>
                <a:spcPts val="4500"/>
              </a:spcBef>
              <a:buSzPct val="100000"/>
              <a:buChar char="•"/>
              <a:defRPr b="0" sz="4800">
                <a:uFill>
                  <a:solidFill>
                    <a:srgbClr val="333333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Link simulation flow:</a:t>
            </a:r>
          </a:p>
        </p:txBody>
      </p:sp>
      <p:sp>
        <p:nvSpPr>
          <p:cNvPr id="874" name="Slide Number"/>
          <p:cNvSpPr txBox="1"/>
          <p:nvPr>
            <p:ph type="sldNum" sz="quarter" idx="4294967295"/>
          </p:nvPr>
        </p:nvSpPr>
        <p:spPr>
          <a:xfrm>
            <a:off x="12001499" y="13080995"/>
            <a:ext cx="368504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875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0" t="16603" r="0" b="10174"/>
          <a:stretch>
            <a:fillRect/>
          </a:stretch>
        </p:blipFill>
        <p:spPr>
          <a:xfrm>
            <a:off x="21542545" y="11398"/>
            <a:ext cx="2857503" cy="2092295"/>
          </a:xfrm>
          <a:prstGeom prst="rect">
            <a:avLst/>
          </a:prstGeom>
          <a:ln w="12700">
            <a:miter lim="400000"/>
          </a:ln>
        </p:spPr>
      </p:pic>
      <p:pic>
        <p:nvPicPr>
          <p:cNvPr id="876" name="Screen Shot 2021-05-06 at 2.53.04 PM.png" descr="Screen Shot 2021-05-06 at 2.53.04 P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206450" y="2312314"/>
            <a:ext cx="6846629" cy="6777643"/>
          </a:xfrm>
          <a:prstGeom prst="rect">
            <a:avLst/>
          </a:prstGeom>
          <a:ln w="12700">
            <a:miter lim="400000"/>
          </a:ln>
        </p:spPr>
      </p:pic>
      <p:pic>
        <p:nvPicPr>
          <p:cNvPr id="877" name="Screen Shot 2021-04-13 at 8.25.57 PM.png" descr="Screen Shot 2021-04-13 at 8.25.57 PM.png"/>
          <p:cNvPicPr>
            <a:picLocks noChangeAspect="1"/>
          </p:cNvPicPr>
          <p:nvPr/>
        </p:nvPicPr>
        <p:blipFill>
          <a:blip r:embed="rId5">
            <a:extLst/>
          </a:blip>
          <a:srcRect l="0" t="0" r="16257" b="0"/>
          <a:stretch>
            <a:fillRect/>
          </a:stretch>
        </p:blipFill>
        <p:spPr>
          <a:xfrm>
            <a:off x="2979701" y="9298547"/>
            <a:ext cx="18093099" cy="30587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Screen Shot 2021-06-10 at 4.18.56 PM.png" descr="Screen Shot 2021-06-10 at 4.18.56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63736" y="5618252"/>
            <a:ext cx="14266144" cy="6817450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Backgroun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What is PHY layer abstraction?</a:t>
            </a:r>
          </a:p>
        </p:txBody>
      </p:sp>
      <p:sp>
        <p:nvSpPr>
          <p:cNvPr id="209" name="Slide Number"/>
          <p:cNvSpPr txBox="1"/>
          <p:nvPr>
            <p:ph type="sldNum" sz="quarter" idx="4294967295"/>
          </p:nvPr>
        </p:nvSpPr>
        <p:spPr>
          <a:xfrm>
            <a:off x="12065050" y="13080995"/>
            <a:ext cx="241403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10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0" t="16603" r="0" b="10174"/>
          <a:stretch>
            <a:fillRect/>
          </a:stretch>
        </p:blipFill>
        <p:spPr>
          <a:xfrm>
            <a:off x="21542545" y="11398"/>
            <a:ext cx="2857503" cy="2092295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OFDM/OFDMA MIMO/MU-MIMO…"/>
          <p:cNvSpPr txBox="1"/>
          <p:nvPr/>
        </p:nvSpPr>
        <p:spPr>
          <a:xfrm>
            <a:off x="636317" y="3106066"/>
            <a:ext cx="23507970" cy="335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609598" indent="-609598">
              <a:lnSpc>
                <a:spcPct val="72000"/>
              </a:lnSpc>
              <a:buSzPct val="123000"/>
              <a:buChar char="•"/>
            </a:pPr>
            <a:r>
              <a:t>PHY layer abstraction represents packet error rate (PER) as a function of</a:t>
            </a:r>
          </a:p>
          <a:p>
            <a:pPr>
              <a:lnSpc>
                <a:spcPct val="72000"/>
              </a:lnSpc>
            </a:pPr>
            <a:r>
              <a:t>                                           </a:t>
            </a:r>
          </a:p>
        </p:txBody>
      </p:sp>
      <p:sp>
        <p:nvSpPr>
          <p:cNvPr id="212" name="Subcarriers allocation"/>
          <p:cNvSpPr txBox="1"/>
          <p:nvPr/>
        </p:nvSpPr>
        <p:spPr>
          <a:xfrm>
            <a:off x="8802793" y="3896344"/>
            <a:ext cx="4508138" cy="1485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solidFill>
                  <a:schemeClr val="accent4">
                    <a:satOff val="-32786"/>
                    <a:lumOff val="-11960"/>
                  </a:schemeClr>
                </a:solidFill>
              </a:defRPr>
            </a:lvl1pPr>
          </a:lstStyle>
          <a:p>
            <a:pPr/>
            <a:r>
              <a:t>Subcarriers allocation</a:t>
            </a:r>
          </a:p>
        </p:txBody>
      </p:sp>
      <p:sp>
        <p:nvSpPr>
          <p:cNvPr id="213" name="Channel type"/>
          <p:cNvSpPr txBox="1"/>
          <p:nvPr/>
        </p:nvSpPr>
        <p:spPr>
          <a:xfrm>
            <a:off x="1398324" y="4209940"/>
            <a:ext cx="4508139" cy="82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solidFill>
                  <a:schemeClr val="accent5"/>
                </a:solidFill>
              </a:defRPr>
            </a:lvl1pPr>
          </a:lstStyle>
          <a:p>
            <a:pPr/>
            <a:r>
              <a:t>Channel type</a:t>
            </a:r>
          </a:p>
        </p:txBody>
      </p:sp>
      <p:sp>
        <p:nvSpPr>
          <p:cNvPr id="214" name="RX SNR"/>
          <p:cNvSpPr txBox="1"/>
          <p:nvPr/>
        </p:nvSpPr>
        <p:spPr>
          <a:xfrm>
            <a:off x="17609974" y="4228700"/>
            <a:ext cx="2934079" cy="82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solidFill>
                  <a:schemeClr val="accent5">
                    <a:lumOff val="8676"/>
                  </a:schemeClr>
                </a:solidFill>
              </a:defRPr>
            </a:lvl1pPr>
          </a:lstStyle>
          <a:p>
            <a:pPr/>
            <a:r>
              <a:t>RX SNR</a:t>
            </a:r>
          </a:p>
        </p:txBody>
      </p:sp>
      <p:sp>
        <p:nvSpPr>
          <p:cNvPr id="215" name="Nrx RX chains"/>
          <p:cNvSpPr txBox="1"/>
          <p:nvPr/>
        </p:nvSpPr>
        <p:spPr>
          <a:xfrm>
            <a:off x="13498124" y="3858825"/>
            <a:ext cx="3501850" cy="1485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solidFill>
                  <a:schemeClr val="accent2">
                    <a:lumOff val="-9921"/>
                  </a:schemeClr>
                </a:solidFill>
              </a:defRPr>
            </a:lvl1pPr>
          </a:lstStyle>
          <a:p>
            <a:pPr/>
            <a:r>
              <a:t>MIMO dimension</a:t>
            </a:r>
          </a:p>
        </p:txBody>
      </p:sp>
      <p:sp>
        <p:nvSpPr>
          <p:cNvPr id="216" name="MCS"/>
          <p:cNvSpPr txBox="1"/>
          <p:nvPr/>
        </p:nvSpPr>
        <p:spPr>
          <a:xfrm>
            <a:off x="6016883" y="4191179"/>
            <a:ext cx="1514553" cy="820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chemeClr val="accent3">
                    <a:satOff val="-7500"/>
                    <a:lumOff val="-10588"/>
                  </a:schemeClr>
                </a:solidFill>
              </a:defRPr>
            </a:lvl1pPr>
          </a:lstStyle>
          <a:p>
            <a:pPr/>
            <a:r>
              <a:t>MCS</a:t>
            </a:r>
          </a:p>
        </p:txBody>
      </p:sp>
      <p:sp>
        <p:nvSpPr>
          <p:cNvPr id="217" name="RX SNR"/>
          <p:cNvSpPr txBox="1"/>
          <p:nvPr/>
        </p:nvSpPr>
        <p:spPr>
          <a:xfrm>
            <a:off x="20797026" y="4228699"/>
            <a:ext cx="2934079" cy="82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solidFill>
                  <a:schemeClr val="accent6"/>
                </a:solidFill>
              </a:defRPr>
            </a:lvl1pPr>
          </a:lstStyle>
          <a:p>
            <a:pPr/>
            <a:r>
              <a:t>RX INR</a:t>
            </a:r>
          </a:p>
        </p:txBody>
      </p:sp>
      <p:sp>
        <p:nvSpPr>
          <p:cNvPr id="218" name="Rectangle"/>
          <p:cNvSpPr/>
          <p:nvPr/>
        </p:nvSpPr>
        <p:spPr>
          <a:xfrm>
            <a:off x="15479036" y="5195828"/>
            <a:ext cx="7195956" cy="7662299"/>
          </a:xfrm>
          <a:prstGeom prst="rect">
            <a:avLst/>
          </a:prstGeom>
          <a:solidFill>
            <a:srgbClr val="D5D5D5">
              <a:alpha val="90275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19" name="Rectangle"/>
          <p:cNvSpPr/>
          <p:nvPr/>
        </p:nvSpPr>
        <p:spPr>
          <a:xfrm>
            <a:off x="7441534" y="9508248"/>
            <a:ext cx="8070540" cy="3359125"/>
          </a:xfrm>
          <a:prstGeom prst="rect">
            <a:avLst/>
          </a:prstGeom>
          <a:solidFill>
            <a:srgbClr val="D5D5D5">
              <a:alpha val="90275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20" name="Single link, 40,000 packets, targeting [10-2, 1] avg PER"/>
          <p:cNvSpPr txBox="1"/>
          <p:nvPr/>
        </p:nvSpPr>
        <p:spPr>
          <a:xfrm>
            <a:off x="10882734" y="12442510"/>
            <a:ext cx="6354573" cy="572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/>
            <a:r>
              <a:t>Full PHY simulation block diagram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PHY layer configuration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PHY configuration 1</a:t>
            </a:r>
          </a:p>
        </p:txBody>
      </p:sp>
      <p:sp>
        <p:nvSpPr>
          <p:cNvPr id="880" name="Body Level One…"/>
          <p:cNvSpPr txBox="1"/>
          <p:nvPr>
            <p:ph type="body" idx="1"/>
          </p:nvPr>
        </p:nvSpPr>
        <p:spPr>
          <a:xfrm>
            <a:off x="1206499" y="3559533"/>
            <a:ext cx="21971002" cy="9410725"/>
          </a:xfrm>
          <a:prstGeom prst="rect">
            <a:avLst/>
          </a:prstGeom>
        </p:spPr>
        <p:txBody>
          <a:bodyPr lIns="50800" tIns="50800" rIns="50800" bIns="50800"/>
          <a:lstStyle/>
          <a:p>
            <a:pPr marL="432815" indent="-432815" defTabSz="1731217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b="0" sz="3400"/>
            </a:pPr>
            <a:r>
              <a:t>Communication system: IEEE 802.11ax</a:t>
            </a:r>
          </a:p>
          <a:p>
            <a:pPr lvl="1" marL="432815" indent="-432815" defTabSz="1731217">
              <a:lnSpc>
                <a:spcPct val="90000"/>
              </a:lnSpc>
              <a:spcBef>
                <a:spcPts val="3100"/>
              </a:spcBef>
              <a:defRPr b="0" sz="3400"/>
            </a:pPr>
            <a:r>
              <a:t>Coding and modulation: LDPC at MCS 4 </a:t>
            </a:r>
          </a:p>
          <a:p>
            <a:pPr marL="432815" indent="-432815" defTabSz="1731217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b="0" sz="3400"/>
            </a:pPr>
            <a:r>
              <a:t>OFDM with 242 subcarriers </a:t>
            </a:r>
          </a:p>
          <a:p>
            <a:pPr marL="432815" indent="-432815" defTabSz="1731217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b="0" sz="3400"/>
            </a:pPr>
            <a:r>
              <a:t>1×1 SISO with 1 stream</a:t>
            </a:r>
          </a:p>
          <a:p>
            <a:pPr marL="432815" indent="-432815" defTabSz="1731217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b="0" sz="3400"/>
            </a:pPr>
            <a:r>
              <a:t>Channel type: TGax channel model-D</a:t>
            </a:r>
          </a:p>
          <a:p>
            <a:pPr marL="432815" indent="-432815" defTabSz="1731217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b="0" sz="3400"/>
            </a:pPr>
            <a:r>
              <a:t>RX SNR = TX SNR - path loss (dB)</a:t>
            </a:r>
          </a:p>
          <a:p>
            <a:pPr marL="432815" indent="-432815" defTabSz="1731217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b="0" sz="3400"/>
            </a:pPr>
            <a:r>
              <a:t>Interference-free case</a:t>
            </a:r>
          </a:p>
          <a:p>
            <a:pPr marL="432815" indent="-432815" defTabSz="1731217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b="0" sz="3400"/>
            </a:pPr>
            <a:r>
              <a:t>Simulate 4000 packets</a:t>
            </a:r>
          </a:p>
        </p:txBody>
      </p:sp>
      <p:sp>
        <p:nvSpPr>
          <p:cNvPr id="881" name="Slide Number"/>
          <p:cNvSpPr txBox="1"/>
          <p:nvPr>
            <p:ph type="sldNum" sz="quarter" idx="4294967295"/>
          </p:nvPr>
        </p:nvSpPr>
        <p:spPr>
          <a:xfrm>
            <a:off x="12001499" y="13080995"/>
            <a:ext cx="368504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882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16603" r="0" b="10174"/>
          <a:stretch>
            <a:fillRect/>
          </a:stretch>
        </p:blipFill>
        <p:spPr>
          <a:xfrm>
            <a:off x="21542545" y="11398"/>
            <a:ext cx="2857503" cy="2092295"/>
          </a:xfrm>
          <a:prstGeom prst="rect">
            <a:avLst/>
          </a:prstGeom>
          <a:ln w="12700">
            <a:miter lim="400000"/>
          </a:ln>
        </p:spPr>
      </p:pic>
      <p:sp>
        <p:nvSpPr>
          <p:cNvPr id="883" name="Configuration for right figure"/>
          <p:cNvSpPr txBox="1"/>
          <p:nvPr/>
        </p:nvSpPr>
        <p:spPr>
          <a:xfrm>
            <a:off x="1206500" y="2372960"/>
            <a:ext cx="21971000" cy="9347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b="1" sz="5500"/>
            </a:lvl1pPr>
          </a:lstStyle>
          <a:p>
            <a:pPr/>
            <a:r>
              <a:t>Full PHY simulation</a:t>
            </a:r>
          </a:p>
        </p:txBody>
      </p:sp>
      <p:pic>
        <p:nvPicPr>
          <p:cNvPr id="884" name="Screen Shot 2021-04-13 at 8.25.57 PM.png" descr="Screen Shot 2021-04-13 at 8.25.57 PM.png"/>
          <p:cNvPicPr>
            <a:picLocks noChangeAspect="1"/>
          </p:cNvPicPr>
          <p:nvPr/>
        </p:nvPicPr>
        <p:blipFill>
          <a:blip r:embed="rId3">
            <a:extLst/>
          </a:blip>
          <a:srcRect l="0" t="0" r="16258" b="0"/>
          <a:stretch>
            <a:fillRect/>
          </a:stretch>
        </p:blipFill>
        <p:spPr>
          <a:xfrm>
            <a:off x="9617417" y="2167638"/>
            <a:ext cx="14761632" cy="2495557"/>
          </a:xfrm>
          <a:prstGeom prst="rect">
            <a:avLst/>
          </a:prstGeom>
          <a:ln w="12700">
            <a:miter lim="400000"/>
          </a:ln>
        </p:spPr>
      </p:pic>
      <p:sp>
        <p:nvSpPr>
          <p:cNvPr id="885" name="Line"/>
          <p:cNvSpPr/>
          <p:nvPr/>
        </p:nvSpPr>
        <p:spPr>
          <a:xfrm flipH="1" flipV="1">
            <a:off x="11583494" y="4064505"/>
            <a:ext cx="10412770" cy="1408000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886" name="Line"/>
          <p:cNvSpPr/>
          <p:nvPr/>
        </p:nvSpPr>
        <p:spPr>
          <a:xfrm flipV="1">
            <a:off x="9618360" y="4167151"/>
            <a:ext cx="344020" cy="1648388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887" name="Screen Shot 2021-06-10 at 4.18.56 PM.png" descr="Screen Shot 2021-06-10 at 4.18.56 P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881661" y="5545984"/>
            <a:ext cx="12982934" cy="62042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Average PER under of all proposed schem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413954">
              <a:defRPr spc="-200" sz="8400"/>
            </a:lvl1pPr>
          </a:lstStyle>
          <a:p>
            <a:pPr/>
            <a:r>
              <a:t>11ax subcarrier allocation</a:t>
            </a:r>
          </a:p>
        </p:txBody>
      </p:sp>
      <p:sp>
        <p:nvSpPr>
          <p:cNvPr id="890" name="Slide Number"/>
          <p:cNvSpPr txBox="1"/>
          <p:nvPr>
            <p:ph type="sldNum" sz="quarter" idx="4294967295"/>
          </p:nvPr>
        </p:nvSpPr>
        <p:spPr>
          <a:xfrm>
            <a:off x="12001499" y="13080995"/>
            <a:ext cx="368504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891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16603" r="0" b="10174"/>
          <a:stretch>
            <a:fillRect/>
          </a:stretch>
        </p:blipFill>
        <p:spPr>
          <a:xfrm>
            <a:off x="21542545" y="11398"/>
            <a:ext cx="2857503" cy="2092295"/>
          </a:xfrm>
          <a:prstGeom prst="rect">
            <a:avLst/>
          </a:prstGeom>
          <a:ln w="12700">
            <a:miter lim="400000"/>
          </a:ln>
        </p:spPr>
      </p:pic>
      <p:sp>
        <p:nvSpPr>
          <p:cNvPr id="892" name="[4] Sian Jin, Sumit Roy, and Thomas R. Henderson. 2021. Efficient PHY Layer Abstraction for Fast  Simulations in Complex System Environments. Submitted to IEEE TCOM, minor revision."/>
          <p:cNvSpPr txBox="1"/>
          <p:nvPr/>
        </p:nvSpPr>
        <p:spPr>
          <a:xfrm>
            <a:off x="819482" y="12042988"/>
            <a:ext cx="23364445" cy="1008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/>
            <a:r>
              <a:t>[5] MathWorks, “802.11ax Parameterization for Waveform Generation and Simulation,” 2020. web: https://www.mathworks.com/help//wlan/ug/802-11ax-parameterization-for-waveform-generation-and-simulation.html. </a:t>
            </a:r>
          </a:p>
        </p:txBody>
      </p:sp>
      <p:pic>
        <p:nvPicPr>
          <p:cNvPr id="89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33658" y="2774949"/>
            <a:ext cx="12384825" cy="9238334"/>
          </a:xfrm>
          <a:prstGeom prst="rect">
            <a:avLst/>
          </a:prstGeom>
          <a:ln w="12700">
            <a:miter lim="400000"/>
          </a:ln>
        </p:spPr>
      </p:pic>
      <p:sp>
        <p:nvSpPr>
          <p:cNvPr id="894" name="Configuration for right figure"/>
          <p:cNvSpPr txBox="1"/>
          <p:nvPr/>
        </p:nvSpPr>
        <p:spPr>
          <a:xfrm>
            <a:off x="1206500" y="2444188"/>
            <a:ext cx="21971000" cy="9347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b="1" sz="5500"/>
            </a:lvl1pPr>
          </a:lstStyle>
          <a:p>
            <a:pPr/>
            <a:r>
              <a:t>Full PHY simulation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PHY layer configuration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PHY configuration 1</a:t>
            </a:r>
          </a:p>
        </p:txBody>
      </p:sp>
      <p:sp>
        <p:nvSpPr>
          <p:cNvPr id="897" name="Body Level One…"/>
          <p:cNvSpPr txBox="1"/>
          <p:nvPr>
            <p:ph type="body" sz="half" idx="1"/>
          </p:nvPr>
        </p:nvSpPr>
        <p:spPr>
          <a:xfrm>
            <a:off x="1135270" y="4412603"/>
            <a:ext cx="9231077" cy="9410725"/>
          </a:xfrm>
          <a:prstGeom prst="rect">
            <a:avLst/>
          </a:prstGeom>
        </p:spPr>
        <p:txBody>
          <a:bodyPr lIns="50800" tIns="50800" rIns="50800" bIns="50800"/>
          <a:lstStyle/>
          <a:p>
            <a:pPr marL="432815" indent="-432815" defTabSz="1731217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b="0" sz="3400"/>
            </a:pPr>
            <a:r>
              <a:t>Communication system: IEEE 802.11ax</a:t>
            </a:r>
          </a:p>
          <a:p>
            <a:pPr lvl="1" marL="432815" indent="-432815" defTabSz="1731217">
              <a:lnSpc>
                <a:spcPct val="90000"/>
              </a:lnSpc>
              <a:spcBef>
                <a:spcPts val="3100"/>
              </a:spcBef>
              <a:defRPr b="0" sz="3400"/>
            </a:pPr>
            <a:r>
              <a:t>Coding and modulation: LDPC at MCS 4 </a:t>
            </a:r>
          </a:p>
          <a:p>
            <a:pPr marL="432815" indent="-432815" defTabSz="1731217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b="0" sz="3400"/>
            </a:pPr>
            <a:r>
              <a:t>242-tone </a:t>
            </a:r>
            <a:r>
              <a:t>OFDM (allocation idx 192)</a:t>
            </a:r>
          </a:p>
          <a:p>
            <a:pPr marL="432815" indent="-432815" defTabSz="1731217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b="0" sz="3400"/>
            </a:pPr>
            <a:r>
              <a:t>1×1 SISO with 1 stream</a:t>
            </a:r>
          </a:p>
          <a:p>
            <a:pPr marL="432815" indent="-432815" defTabSz="1731217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b="0" sz="3400"/>
            </a:pPr>
            <a:r>
              <a:t>Channel type: TGax channel model-D</a:t>
            </a:r>
          </a:p>
          <a:p>
            <a:pPr marL="432815" indent="-432815" defTabSz="1731217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b="0" sz="3400"/>
            </a:pPr>
            <a:r>
              <a:t>RX SNR = [11,15,19,23] dB (set in getBox0SimParams.m)</a:t>
            </a:r>
          </a:p>
          <a:p>
            <a:pPr marL="432815" indent="-432815" defTabSz="1731217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b="0" sz="3400"/>
            </a:pPr>
            <a:r>
              <a:t>Interference-free case</a:t>
            </a:r>
          </a:p>
          <a:p>
            <a:pPr marL="432815" indent="-432815" defTabSz="1731217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b="0" sz="3400"/>
            </a:pPr>
            <a:r>
              <a:t>Packet length = 1000 byte </a:t>
            </a:r>
          </a:p>
          <a:p>
            <a:pPr marL="432815" indent="-432815" defTabSz="1731217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b="0" sz="3400"/>
            </a:pPr>
            <a:r>
              <a:t>Simulate 4000 packets</a:t>
            </a:r>
          </a:p>
        </p:txBody>
      </p:sp>
      <p:sp>
        <p:nvSpPr>
          <p:cNvPr id="898" name="Slide Number"/>
          <p:cNvSpPr txBox="1"/>
          <p:nvPr>
            <p:ph type="sldNum" sz="quarter" idx="4294967295"/>
          </p:nvPr>
        </p:nvSpPr>
        <p:spPr>
          <a:xfrm>
            <a:off x="12001499" y="13080995"/>
            <a:ext cx="368504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899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16603" r="0" b="10174"/>
          <a:stretch>
            <a:fillRect/>
          </a:stretch>
        </p:blipFill>
        <p:spPr>
          <a:xfrm>
            <a:off x="21542545" y="11398"/>
            <a:ext cx="2857503" cy="2092295"/>
          </a:xfrm>
          <a:prstGeom prst="rect">
            <a:avLst/>
          </a:prstGeom>
          <a:ln w="12700">
            <a:miter lim="400000"/>
          </a:ln>
        </p:spPr>
      </p:pic>
      <p:pic>
        <p:nvPicPr>
          <p:cNvPr id="900" name="Screen Shot 2021-05-06 at 2.45.27 PM.png" descr="Screen Shot 2021-05-06 at 2.45.27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92173" y="4340080"/>
            <a:ext cx="14229306" cy="8641542"/>
          </a:xfrm>
          <a:prstGeom prst="rect">
            <a:avLst/>
          </a:prstGeom>
          <a:ln w="12700">
            <a:miter lim="400000"/>
          </a:ln>
        </p:spPr>
      </p:pic>
      <p:sp>
        <p:nvSpPr>
          <p:cNvPr id="901" name="Open: MU code basic/1 Full PHY (no interferer)/fullPHY.m"/>
          <p:cNvSpPr txBox="1"/>
          <p:nvPr/>
        </p:nvSpPr>
        <p:spPr>
          <a:xfrm>
            <a:off x="1129255" y="3367268"/>
            <a:ext cx="15915133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Open: MU code basic/1 Full PHY (no interferer)/fullPHY.m </a:t>
            </a:r>
          </a:p>
        </p:txBody>
      </p:sp>
      <p:sp>
        <p:nvSpPr>
          <p:cNvPr id="902" name="Configuration for right figure"/>
          <p:cNvSpPr txBox="1"/>
          <p:nvPr/>
        </p:nvSpPr>
        <p:spPr>
          <a:xfrm>
            <a:off x="1206500" y="2268104"/>
            <a:ext cx="21971000" cy="9347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b="1" sz="5500"/>
            </a:lvl1pPr>
          </a:lstStyle>
          <a:p>
            <a:pPr/>
            <a:r>
              <a:t>Full PHY simulation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PHY layer configuration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PHY configuration 1</a:t>
            </a:r>
          </a:p>
        </p:txBody>
      </p:sp>
      <p:sp>
        <p:nvSpPr>
          <p:cNvPr id="905" name="Body Level One…"/>
          <p:cNvSpPr txBox="1"/>
          <p:nvPr>
            <p:ph type="body" sz="half" idx="1"/>
          </p:nvPr>
        </p:nvSpPr>
        <p:spPr>
          <a:xfrm>
            <a:off x="1206498" y="4496911"/>
            <a:ext cx="10491769" cy="8590643"/>
          </a:xfrm>
          <a:prstGeom prst="rect">
            <a:avLst/>
          </a:prstGeom>
        </p:spPr>
        <p:txBody>
          <a:bodyPr lIns="50800" tIns="50800" rIns="50800" bIns="50800"/>
          <a:lstStyle/>
          <a:p>
            <a:pPr defTabSz="1731217">
              <a:lnSpc>
                <a:spcPct val="90000"/>
              </a:lnSpc>
              <a:spcBef>
                <a:spcPts val="3100"/>
              </a:spcBef>
              <a:defRPr b="0" sz="3400"/>
            </a:pPr>
            <a:r>
              <a:t>Outputs of full PHY simulation:</a:t>
            </a:r>
          </a:p>
          <a:p>
            <a:pPr lvl="1" marL="432815" indent="-432815" defTabSz="1731217">
              <a:lnSpc>
                <a:spcPct val="90000"/>
              </a:lnSpc>
              <a:spcBef>
                <a:spcPts val="3100"/>
              </a:spcBef>
              <a:defRPr b="0" sz="3400"/>
            </a:pPr>
            <a:r>
              <a:t>“sinrPer_Config192_Model-D_1-by-1_MCS4.mat”</a:t>
            </a:r>
          </a:p>
          <a:p>
            <a:pPr lvl="1" marL="721894" indent="-340893" defTabSz="1731217">
              <a:lnSpc>
                <a:spcPct val="90000"/>
              </a:lnSpc>
              <a:spcBef>
                <a:spcPts val="3100"/>
              </a:spcBef>
              <a:buSzPct val="60000"/>
              <a:buBlip>
                <a:blip r:embed="rId2"/>
              </a:buBlip>
              <a:defRPr b="0" sz="3400"/>
            </a:pPr>
            <a:r>
              <a:t>4000 {post-MIMO processing SINR matrix, packet error state} pairs for each RX SNR </a:t>
            </a:r>
          </a:p>
          <a:p>
            <a:pPr marL="340893" indent="-340893" defTabSz="1731217">
              <a:lnSpc>
                <a:spcPct val="90000"/>
              </a:lnSpc>
              <a:spcBef>
                <a:spcPts val="3100"/>
              </a:spcBef>
              <a:buSzPct val="100000"/>
              <a:buChar char="•"/>
              <a:defRPr b="0" sz="3400"/>
            </a:pPr>
            <a:r>
              <a:t>A figure on the right</a:t>
            </a:r>
          </a:p>
          <a:p>
            <a:pPr lvl="1" marL="721894" indent="-340893" defTabSz="1731217">
              <a:lnSpc>
                <a:spcPct val="90000"/>
              </a:lnSpc>
              <a:spcBef>
                <a:spcPts val="3100"/>
              </a:spcBef>
              <a:buSzPct val="60000"/>
              <a:buBlip>
                <a:blip r:embed="rId2"/>
              </a:buBlip>
              <a:defRPr b="0" sz="3400"/>
            </a:pPr>
            <a:r>
              <a:t>Full PHY and RBIR prediction</a:t>
            </a:r>
          </a:p>
          <a:p>
            <a:pPr lvl="1" marL="721894" indent="-340893" defTabSz="1731217">
              <a:lnSpc>
                <a:spcPct val="90000"/>
              </a:lnSpc>
              <a:spcBef>
                <a:spcPts val="3100"/>
              </a:spcBef>
              <a:buSzPct val="60000"/>
              <a:buBlip>
                <a:blip r:embed="rId2"/>
              </a:buBlip>
              <a:defRPr b="0" sz="3400"/>
            </a:pPr>
            <a:r>
              <a:t>2 curves match -&gt; full PHY simulation is a success</a:t>
            </a:r>
          </a:p>
        </p:txBody>
      </p:sp>
      <p:sp>
        <p:nvSpPr>
          <p:cNvPr id="906" name="Slide Number"/>
          <p:cNvSpPr txBox="1"/>
          <p:nvPr>
            <p:ph type="sldNum" sz="quarter" idx="4294967295"/>
          </p:nvPr>
        </p:nvSpPr>
        <p:spPr>
          <a:xfrm>
            <a:off x="12001499" y="13080995"/>
            <a:ext cx="368504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907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0" t="16603" r="0" b="10174"/>
          <a:stretch>
            <a:fillRect/>
          </a:stretch>
        </p:blipFill>
        <p:spPr>
          <a:xfrm>
            <a:off x="21542545" y="11398"/>
            <a:ext cx="2857503" cy="2092295"/>
          </a:xfrm>
          <a:prstGeom prst="rect">
            <a:avLst/>
          </a:prstGeom>
          <a:ln w="12700">
            <a:miter lim="400000"/>
          </a:ln>
        </p:spPr>
      </p:pic>
      <p:sp>
        <p:nvSpPr>
          <p:cNvPr id="908" name="Open: MU code basic/1 Full PHY (no interferer)/fullPHY.m"/>
          <p:cNvSpPr txBox="1"/>
          <p:nvPr/>
        </p:nvSpPr>
        <p:spPr>
          <a:xfrm>
            <a:off x="1129255" y="3367268"/>
            <a:ext cx="15915133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Open: MU code basic/1 Full PHY (no interferer)/fullPHY.m </a:t>
            </a:r>
          </a:p>
        </p:txBody>
      </p:sp>
      <p:sp>
        <p:nvSpPr>
          <p:cNvPr id="909" name="Configuration for right figure"/>
          <p:cNvSpPr txBox="1"/>
          <p:nvPr/>
        </p:nvSpPr>
        <p:spPr>
          <a:xfrm>
            <a:off x="1206500" y="2268104"/>
            <a:ext cx="21971000" cy="9347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b="1" sz="5500"/>
            </a:lvl1pPr>
          </a:lstStyle>
          <a:p>
            <a:pPr/>
            <a:r>
              <a:t>Full PHY simulation</a:t>
            </a:r>
          </a:p>
        </p:txBody>
      </p:sp>
      <p:pic>
        <p:nvPicPr>
          <p:cNvPr id="910" name="untitled.png" descr="untitled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358406" y="4340083"/>
            <a:ext cx="11872402" cy="8904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PHY layer configuration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PHY configuration 1</a:t>
            </a:r>
          </a:p>
        </p:txBody>
      </p:sp>
      <p:sp>
        <p:nvSpPr>
          <p:cNvPr id="913" name="Slide Number"/>
          <p:cNvSpPr txBox="1"/>
          <p:nvPr>
            <p:ph type="sldNum" sz="quarter" idx="4294967295"/>
          </p:nvPr>
        </p:nvSpPr>
        <p:spPr>
          <a:xfrm>
            <a:off x="12001499" y="13080995"/>
            <a:ext cx="368504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914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16603" r="0" b="10174"/>
          <a:stretch>
            <a:fillRect/>
          </a:stretch>
        </p:blipFill>
        <p:spPr>
          <a:xfrm>
            <a:off x="21542545" y="11398"/>
            <a:ext cx="2857503" cy="2092295"/>
          </a:xfrm>
          <a:prstGeom prst="rect">
            <a:avLst/>
          </a:prstGeom>
          <a:ln w="12700">
            <a:miter lim="400000"/>
          </a:ln>
        </p:spPr>
      </p:pic>
      <p:sp>
        <p:nvSpPr>
          <p:cNvPr id="915" name="Copy “sinrPer_Config192_Model-D_1-by-1_MCS4.mat” generated in Step 1 into MU code basic/2 EESM parameter optimization"/>
          <p:cNvSpPr txBox="1"/>
          <p:nvPr/>
        </p:nvSpPr>
        <p:spPr>
          <a:xfrm>
            <a:off x="1580373" y="9449744"/>
            <a:ext cx="20845548" cy="1461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Copy “sinrPer_Config192_Model-D_1-by-1_MCS4.mat” generated in Step 1 into MU code basic/2 EESM parameter optimization</a:t>
            </a:r>
          </a:p>
        </p:txBody>
      </p:sp>
      <p:sp>
        <p:nvSpPr>
          <p:cNvPr id="916" name="Configuration for right figure"/>
          <p:cNvSpPr txBox="1"/>
          <p:nvPr/>
        </p:nvSpPr>
        <p:spPr>
          <a:xfrm>
            <a:off x="1206500" y="2268104"/>
            <a:ext cx="21971000" cy="9347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b="1" sz="5500"/>
            </a:lvl1pPr>
          </a:lstStyle>
          <a:p>
            <a:pPr/>
            <a:r>
              <a:t>EESM tuning parameter optimization</a:t>
            </a:r>
          </a:p>
        </p:txBody>
      </p:sp>
      <p:pic>
        <p:nvPicPr>
          <p:cNvPr id="917" name="Screen Shot 2021-04-13 at 8.41.14 PM.png" descr="Screen Shot 2021-04-13 at 8.41.14 PM.png"/>
          <p:cNvPicPr>
            <a:picLocks noChangeAspect="1"/>
          </p:cNvPicPr>
          <p:nvPr/>
        </p:nvPicPr>
        <p:blipFill>
          <a:blip r:embed="rId3">
            <a:extLst/>
          </a:blip>
          <a:srcRect l="0" t="26402" r="19686" b="0"/>
          <a:stretch>
            <a:fillRect/>
          </a:stretch>
        </p:blipFill>
        <p:spPr>
          <a:xfrm>
            <a:off x="2318324" y="4066954"/>
            <a:ext cx="18392562" cy="4269992"/>
          </a:xfrm>
          <a:prstGeom prst="rect">
            <a:avLst/>
          </a:prstGeom>
          <a:ln w="12700">
            <a:miter lim="400000"/>
          </a:ln>
        </p:spPr>
      </p:pic>
      <p:sp>
        <p:nvSpPr>
          <p:cNvPr id="918" name="Oval"/>
          <p:cNvSpPr/>
          <p:nvPr/>
        </p:nvSpPr>
        <p:spPr>
          <a:xfrm>
            <a:off x="5230557" y="4079654"/>
            <a:ext cx="2994919" cy="3554361"/>
          </a:xfrm>
          <a:prstGeom prst="ellipse">
            <a:avLst/>
          </a:prstGeom>
          <a:ln w="25400">
            <a:solidFill>
              <a:srgbClr val="027001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919" name="Line"/>
          <p:cNvSpPr/>
          <p:nvPr/>
        </p:nvSpPr>
        <p:spPr>
          <a:xfrm flipV="1">
            <a:off x="6962185" y="7586461"/>
            <a:ext cx="3" cy="1813458"/>
          </a:xfrm>
          <a:prstGeom prst="line">
            <a:avLst/>
          </a:prstGeom>
          <a:ln w="50800">
            <a:solidFill>
              <a:schemeClr val="accent3">
                <a:satOff val="-7500"/>
                <a:lumOff val="-10588"/>
              </a:schemeClr>
            </a:solidFill>
            <a:headEnd type="triangle"/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PHY layer configuration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PHY configuration 1</a:t>
            </a:r>
          </a:p>
        </p:txBody>
      </p:sp>
      <p:sp>
        <p:nvSpPr>
          <p:cNvPr id="922" name="Slide Number"/>
          <p:cNvSpPr txBox="1"/>
          <p:nvPr>
            <p:ph type="sldNum" sz="quarter" idx="4294967295"/>
          </p:nvPr>
        </p:nvSpPr>
        <p:spPr>
          <a:xfrm>
            <a:off x="12001499" y="13080995"/>
            <a:ext cx="368504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923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16603" r="0" b="10174"/>
          <a:stretch>
            <a:fillRect/>
          </a:stretch>
        </p:blipFill>
        <p:spPr>
          <a:xfrm>
            <a:off x="21542545" y="11398"/>
            <a:ext cx="2857503" cy="2092295"/>
          </a:xfrm>
          <a:prstGeom prst="rect">
            <a:avLst/>
          </a:prstGeom>
          <a:ln w="12700">
            <a:miter lim="400000"/>
          </a:ln>
        </p:spPr>
      </p:pic>
      <p:sp>
        <p:nvSpPr>
          <p:cNvPr id="924" name="Configuration for right figure"/>
          <p:cNvSpPr txBox="1"/>
          <p:nvPr/>
        </p:nvSpPr>
        <p:spPr>
          <a:xfrm>
            <a:off x="1206500" y="2268104"/>
            <a:ext cx="21971000" cy="9347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b="1" sz="5500"/>
            </a:lvl1pPr>
          </a:lstStyle>
          <a:p>
            <a:pPr/>
            <a:r>
              <a:t>EESM tuning parameter optimization</a:t>
            </a:r>
          </a:p>
        </p:txBody>
      </p:sp>
      <p:sp>
        <p:nvSpPr>
          <p:cNvPr id="925" name="Open: MU code basic/2 EESM parameter optimization/eesmAbstractionPerVsEffSinr.m"/>
          <p:cNvSpPr txBox="1"/>
          <p:nvPr/>
        </p:nvSpPr>
        <p:spPr>
          <a:xfrm>
            <a:off x="1319201" y="3367267"/>
            <a:ext cx="20723030" cy="1461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Open: MU code basic/2 EESM parameter optimization/eesmAbstractionPerVsEffSinr.m </a:t>
            </a:r>
          </a:p>
        </p:txBody>
      </p:sp>
      <p:sp>
        <p:nvSpPr>
          <p:cNvPr id="926" name="Body Level One…"/>
          <p:cNvSpPr txBox="1"/>
          <p:nvPr/>
        </p:nvSpPr>
        <p:spPr>
          <a:xfrm>
            <a:off x="1301471" y="6092461"/>
            <a:ext cx="9231077" cy="4662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432815" indent="-432815" defTabSz="1731217">
              <a:spcBef>
                <a:spcPts val="3100"/>
              </a:spcBef>
              <a:buSzPct val="123000"/>
              <a:buChar char="•"/>
              <a:defRPr sz="3400"/>
            </a:pPr>
            <a:r>
              <a:t>Load: “sinrPer_Config192_Model-D_1-by-1_MCS4.mat”</a:t>
            </a:r>
          </a:p>
          <a:p>
            <a:pPr lvl="1" marL="432815" indent="-432815" defTabSz="1731217">
              <a:spcBef>
                <a:spcPts val="3100"/>
              </a:spcBef>
              <a:buSzPct val="123000"/>
              <a:buChar char="•"/>
              <a:defRPr sz="3400"/>
            </a:pPr>
            <a:r>
              <a:t>Select initial EESM tuning parameter beta according to the MCS</a:t>
            </a:r>
          </a:p>
          <a:p>
            <a:pPr lvl="1" marL="432815" indent="-432815" defTabSz="1731217">
              <a:spcBef>
                <a:spcPts val="3100"/>
              </a:spcBef>
              <a:buSzPct val="123000"/>
              <a:buChar char="•"/>
              <a:defRPr sz="3400"/>
            </a:pPr>
            <a:r>
              <a:t>Run eesmAbstractionPerVsEffSinr.m to optimize beta value </a:t>
            </a:r>
          </a:p>
        </p:txBody>
      </p:sp>
      <p:pic>
        <p:nvPicPr>
          <p:cNvPr id="927" name="Screen Shot 2021-05-13 at 4.05.39 PM.png" descr="Screen Shot 2021-05-13 at 4.05.39 PM.png"/>
          <p:cNvPicPr>
            <a:picLocks noChangeAspect="1"/>
          </p:cNvPicPr>
          <p:nvPr/>
        </p:nvPicPr>
        <p:blipFill>
          <a:blip r:embed="rId3">
            <a:extLst/>
          </a:blip>
          <a:srcRect l="0" t="1208" r="0" b="0"/>
          <a:stretch>
            <a:fillRect/>
          </a:stretch>
        </p:blipFill>
        <p:spPr>
          <a:xfrm>
            <a:off x="11305248" y="4195671"/>
            <a:ext cx="11228903" cy="8791669"/>
          </a:xfrm>
          <a:prstGeom prst="rect">
            <a:avLst/>
          </a:prstGeom>
          <a:ln w="12700">
            <a:miter lim="400000"/>
          </a:ln>
        </p:spPr>
      </p:pic>
      <p:sp>
        <p:nvSpPr>
          <p:cNvPr id="928" name="Oval"/>
          <p:cNvSpPr/>
          <p:nvPr/>
        </p:nvSpPr>
        <p:spPr>
          <a:xfrm>
            <a:off x="10294084" y="9313151"/>
            <a:ext cx="7000174" cy="468561"/>
          </a:xfrm>
          <a:prstGeom prst="ellipse">
            <a:avLst/>
          </a:prstGeom>
          <a:ln w="25400">
            <a:solidFill>
              <a:srgbClr val="027001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929" name="Line"/>
          <p:cNvSpPr/>
          <p:nvPr/>
        </p:nvSpPr>
        <p:spPr>
          <a:xfrm flipH="1" flipV="1">
            <a:off x="9644523" y="7919490"/>
            <a:ext cx="1207508" cy="1445579"/>
          </a:xfrm>
          <a:prstGeom prst="line">
            <a:avLst/>
          </a:prstGeom>
          <a:ln w="50800">
            <a:solidFill>
              <a:schemeClr val="accent3">
                <a:satOff val="-7500"/>
                <a:lumOff val="-10588"/>
              </a:schemeClr>
            </a:solidFill>
            <a:headEnd type="triangle"/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PHY layer configuration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PHY configuration 1</a:t>
            </a:r>
          </a:p>
        </p:txBody>
      </p:sp>
      <p:sp>
        <p:nvSpPr>
          <p:cNvPr id="932" name="Slide Number"/>
          <p:cNvSpPr txBox="1"/>
          <p:nvPr>
            <p:ph type="sldNum" sz="quarter" idx="4294967295"/>
          </p:nvPr>
        </p:nvSpPr>
        <p:spPr>
          <a:xfrm>
            <a:off x="12001499" y="13080995"/>
            <a:ext cx="368504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933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16603" r="0" b="10174"/>
          <a:stretch>
            <a:fillRect/>
          </a:stretch>
        </p:blipFill>
        <p:spPr>
          <a:xfrm>
            <a:off x="21542545" y="11398"/>
            <a:ext cx="2857503" cy="2092295"/>
          </a:xfrm>
          <a:prstGeom prst="rect">
            <a:avLst/>
          </a:prstGeom>
          <a:ln w="12700">
            <a:miter lim="400000"/>
          </a:ln>
        </p:spPr>
      </p:pic>
      <p:sp>
        <p:nvSpPr>
          <p:cNvPr id="934" name="Configuration for right figure"/>
          <p:cNvSpPr txBox="1"/>
          <p:nvPr/>
        </p:nvSpPr>
        <p:spPr>
          <a:xfrm>
            <a:off x="1206500" y="2268104"/>
            <a:ext cx="21971000" cy="9347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b="1" sz="5500"/>
            </a:lvl1pPr>
          </a:lstStyle>
          <a:p>
            <a:pPr/>
            <a:r>
              <a:t>EESM tuning parameter optimization</a:t>
            </a:r>
          </a:p>
        </p:txBody>
      </p:sp>
      <p:pic>
        <p:nvPicPr>
          <p:cNvPr id="935" name="untitled.png" descr="untitle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276325" y="4296845"/>
            <a:ext cx="11487358" cy="8615520"/>
          </a:xfrm>
          <a:prstGeom prst="rect">
            <a:avLst/>
          </a:prstGeom>
          <a:ln w="12700">
            <a:miter lim="400000"/>
          </a:ln>
        </p:spPr>
      </p:pic>
      <p:sp>
        <p:nvSpPr>
          <p:cNvPr id="936" name="Open: MU code basic/2 EESM parameter optimization/eesmAbstractionPerVsEffSinr.m"/>
          <p:cNvSpPr txBox="1"/>
          <p:nvPr/>
        </p:nvSpPr>
        <p:spPr>
          <a:xfrm>
            <a:off x="1319201" y="3367267"/>
            <a:ext cx="20723030" cy="1461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Open: MU code basic/2 EESM parameter optimization/eesmAbstractionPerVsEffSinr.m </a:t>
            </a:r>
          </a:p>
        </p:txBody>
      </p:sp>
      <p:sp>
        <p:nvSpPr>
          <p:cNvPr id="937" name="Body Level One…"/>
          <p:cNvSpPr txBox="1"/>
          <p:nvPr/>
        </p:nvSpPr>
        <p:spPr>
          <a:xfrm>
            <a:off x="1681357" y="5327915"/>
            <a:ext cx="10491769" cy="859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defTabSz="1731217">
              <a:spcBef>
                <a:spcPts val="3100"/>
              </a:spcBef>
              <a:defRPr sz="3400"/>
            </a:pPr>
            <a:r>
              <a:t>Outputs of EESM tuning parameter optimization:</a:t>
            </a:r>
          </a:p>
          <a:p>
            <a:pPr lvl="1" marL="432815" indent="-432815" defTabSz="1731217">
              <a:spcBef>
                <a:spcPts val="3100"/>
              </a:spcBef>
              <a:buSzPct val="123000"/>
              <a:buChar char="•"/>
              <a:defRPr sz="3400"/>
            </a:pPr>
            <a:r>
              <a:t>“eesmEffSinr_Config192_Model-D_1-by-1_MCS4.mat”</a:t>
            </a:r>
          </a:p>
          <a:p>
            <a:pPr lvl="1" marL="721894" indent="-340893" defTabSz="1731217">
              <a:spcBef>
                <a:spcPts val="3100"/>
              </a:spcBef>
              <a:buSzPct val="60000"/>
              <a:buBlip>
                <a:blip r:embed="rId4"/>
              </a:buBlip>
              <a:defRPr sz="3400"/>
            </a:pPr>
            <a:r>
              <a:t>Optimized EESM tuning parameter (beta) </a:t>
            </a:r>
          </a:p>
          <a:p>
            <a:pPr marL="340893" indent="-340893" defTabSz="1731217">
              <a:spcBef>
                <a:spcPts val="3100"/>
              </a:spcBef>
              <a:buSzPct val="100000"/>
              <a:buChar char="•"/>
              <a:defRPr sz="3400"/>
            </a:pPr>
            <a:r>
              <a:t>A figure on the right showing:</a:t>
            </a:r>
          </a:p>
        </p:txBody>
      </p:sp>
      <p:pic>
        <p:nvPicPr>
          <p:cNvPr id="938" name="Screen Shot 2021-04-13 at 8.41.14 PM.png" descr="Screen Shot 2021-04-13 at 8.41.14 PM.png"/>
          <p:cNvPicPr>
            <a:picLocks noChangeAspect="1"/>
          </p:cNvPicPr>
          <p:nvPr/>
        </p:nvPicPr>
        <p:blipFill>
          <a:blip r:embed="rId5">
            <a:extLst/>
          </a:blip>
          <a:srcRect l="26611" t="26402" r="29934" b="0"/>
          <a:stretch>
            <a:fillRect/>
          </a:stretch>
        </p:blipFill>
        <p:spPr>
          <a:xfrm>
            <a:off x="2975404" y="9171685"/>
            <a:ext cx="8304536" cy="35634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PHY layer configuration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PHY configuration 1</a:t>
            </a:r>
          </a:p>
        </p:txBody>
      </p:sp>
      <p:sp>
        <p:nvSpPr>
          <p:cNvPr id="941" name="Slide Number"/>
          <p:cNvSpPr txBox="1"/>
          <p:nvPr>
            <p:ph type="sldNum" sz="quarter" idx="4294967295"/>
          </p:nvPr>
        </p:nvSpPr>
        <p:spPr>
          <a:xfrm>
            <a:off x="12001499" y="13080995"/>
            <a:ext cx="368504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942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16603" r="0" b="10174"/>
          <a:stretch>
            <a:fillRect/>
          </a:stretch>
        </p:blipFill>
        <p:spPr>
          <a:xfrm>
            <a:off x="21542545" y="11398"/>
            <a:ext cx="2857503" cy="2092295"/>
          </a:xfrm>
          <a:prstGeom prst="rect">
            <a:avLst/>
          </a:prstGeom>
          <a:ln w="12700">
            <a:miter lim="400000"/>
          </a:ln>
        </p:spPr>
      </p:pic>
      <p:sp>
        <p:nvSpPr>
          <p:cNvPr id="943" name="Copy:…"/>
          <p:cNvSpPr txBox="1"/>
          <p:nvPr/>
        </p:nvSpPr>
        <p:spPr>
          <a:xfrm>
            <a:off x="1580374" y="8225028"/>
            <a:ext cx="20723030" cy="39110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Copy:</a:t>
            </a:r>
          </a:p>
          <a:p>
            <a:pPr/>
            <a:r>
              <a:t>“sinrPer_Config192_Model-D_1-by-1_MCS4.mat” generated in Step 1 &amp; “eesmEffSinr_Config192_Model-D_1-by-1_MCS4.mat” generated in Step 2 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pPr/>
            <a:r>
              <a:t>into MU code basic/ 3 Basic EESM-log-SGN method </a:t>
            </a:r>
          </a:p>
        </p:txBody>
      </p:sp>
      <p:sp>
        <p:nvSpPr>
          <p:cNvPr id="944" name="Configuration for right figure"/>
          <p:cNvSpPr txBox="1"/>
          <p:nvPr/>
        </p:nvSpPr>
        <p:spPr>
          <a:xfrm>
            <a:off x="1206500" y="2268104"/>
            <a:ext cx="21971000" cy="9347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b="1" sz="5500"/>
            </a:lvl1pPr>
          </a:lstStyle>
          <a:p>
            <a:pPr/>
            <a:r>
              <a:t>EESM tuning parameter optimization</a:t>
            </a:r>
          </a:p>
        </p:txBody>
      </p:sp>
      <p:sp>
        <p:nvSpPr>
          <p:cNvPr id="945" name="Line"/>
          <p:cNvSpPr/>
          <p:nvPr/>
        </p:nvSpPr>
        <p:spPr>
          <a:xfrm flipV="1">
            <a:off x="3834241" y="7008541"/>
            <a:ext cx="4" cy="1813458"/>
          </a:xfrm>
          <a:prstGeom prst="line">
            <a:avLst/>
          </a:prstGeom>
          <a:ln w="50800">
            <a:solidFill>
              <a:schemeClr val="accent3">
                <a:satOff val="-7500"/>
                <a:lumOff val="-10588"/>
              </a:schemeClr>
            </a:solidFill>
            <a:headEnd type="triangle"/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946" name="Screen Shot 2021-04-13 at 8.25.57 PM.png" descr="Screen Shot 2021-04-13 at 8.25.57 PM.png"/>
          <p:cNvPicPr>
            <a:picLocks noChangeAspect="1"/>
          </p:cNvPicPr>
          <p:nvPr/>
        </p:nvPicPr>
        <p:blipFill>
          <a:blip r:embed="rId3">
            <a:extLst/>
          </a:blip>
          <a:srcRect l="0" t="0" r="16259" b="0"/>
          <a:stretch>
            <a:fillRect/>
          </a:stretch>
        </p:blipFill>
        <p:spPr>
          <a:xfrm>
            <a:off x="1286828" y="4147773"/>
            <a:ext cx="16521395" cy="2793059"/>
          </a:xfrm>
          <a:prstGeom prst="rect">
            <a:avLst/>
          </a:prstGeom>
          <a:ln w="12700">
            <a:miter lim="400000"/>
          </a:ln>
        </p:spPr>
      </p:pic>
      <p:sp>
        <p:nvSpPr>
          <p:cNvPr id="947" name="Oval"/>
          <p:cNvSpPr/>
          <p:nvPr/>
        </p:nvSpPr>
        <p:spPr>
          <a:xfrm>
            <a:off x="2560627" y="4947742"/>
            <a:ext cx="2547245" cy="2066929"/>
          </a:xfrm>
          <a:prstGeom prst="ellipse">
            <a:avLst/>
          </a:prstGeom>
          <a:ln w="25400">
            <a:solidFill>
              <a:srgbClr val="027001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948" name="Oval"/>
          <p:cNvSpPr/>
          <p:nvPr/>
        </p:nvSpPr>
        <p:spPr>
          <a:xfrm>
            <a:off x="7041301" y="4786586"/>
            <a:ext cx="2547245" cy="2066929"/>
          </a:xfrm>
          <a:prstGeom prst="ellipse">
            <a:avLst/>
          </a:prstGeom>
          <a:ln w="25400">
            <a:solidFill>
              <a:srgbClr val="027001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949" name="Line"/>
          <p:cNvSpPr/>
          <p:nvPr/>
        </p:nvSpPr>
        <p:spPr>
          <a:xfrm flipV="1">
            <a:off x="8314915" y="6827315"/>
            <a:ext cx="3" cy="1813458"/>
          </a:xfrm>
          <a:prstGeom prst="line">
            <a:avLst/>
          </a:prstGeom>
          <a:ln w="50800">
            <a:solidFill>
              <a:schemeClr val="accent3">
                <a:satOff val="-7500"/>
                <a:lumOff val="-10588"/>
              </a:schemeClr>
            </a:solidFill>
            <a:headEnd type="triangle"/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PHY layer configuration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PHY configuration 1</a:t>
            </a:r>
          </a:p>
        </p:txBody>
      </p:sp>
      <p:sp>
        <p:nvSpPr>
          <p:cNvPr id="952" name="Slide Number"/>
          <p:cNvSpPr txBox="1"/>
          <p:nvPr>
            <p:ph type="sldNum" sz="quarter" idx="4294967295"/>
          </p:nvPr>
        </p:nvSpPr>
        <p:spPr>
          <a:xfrm>
            <a:off x="12001499" y="13080995"/>
            <a:ext cx="368504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953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16603" r="0" b="10174"/>
          <a:stretch>
            <a:fillRect/>
          </a:stretch>
        </p:blipFill>
        <p:spPr>
          <a:xfrm>
            <a:off x="21542545" y="11398"/>
            <a:ext cx="2857503" cy="2092295"/>
          </a:xfrm>
          <a:prstGeom prst="rect">
            <a:avLst/>
          </a:prstGeom>
          <a:ln w="12700">
            <a:miter lim="400000"/>
          </a:ln>
        </p:spPr>
      </p:pic>
      <p:sp>
        <p:nvSpPr>
          <p:cNvPr id="954" name="Configuration for right figure"/>
          <p:cNvSpPr txBox="1"/>
          <p:nvPr/>
        </p:nvSpPr>
        <p:spPr>
          <a:xfrm>
            <a:off x="1206500" y="2268104"/>
            <a:ext cx="21971000" cy="9347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b="1" sz="5500"/>
            </a:lvl1pPr>
          </a:lstStyle>
          <a:p>
            <a:pPr/>
            <a:r>
              <a:t>Log-SGN parameters optimization</a:t>
            </a:r>
          </a:p>
        </p:txBody>
      </p:sp>
      <p:sp>
        <p:nvSpPr>
          <p:cNvPr id="955" name="Open: MU code basic/3 Basic EESM-log-SGN method/eesmLogSGNBasic.m"/>
          <p:cNvSpPr txBox="1"/>
          <p:nvPr/>
        </p:nvSpPr>
        <p:spPr>
          <a:xfrm>
            <a:off x="1319201" y="3367267"/>
            <a:ext cx="20723030" cy="1461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Open: MU code basic/3 Basic EESM-log-SGN method/eesmLogSGNBasic.m </a:t>
            </a:r>
          </a:p>
        </p:txBody>
      </p:sp>
      <p:sp>
        <p:nvSpPr>
          <p:cNvPr id="956" name="Body Level One…"/>
          <p:cNvSpPr txBox="1"/>
          <p:nvPr/>
        </p:nvSpPr>
        <p:spPr>
          <a:xfrm>
            <a:off x="1681357" y="5327915"/>
            <a:ext cx="10491769" cy="859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lvl="1" marL="432815" indent="-432815" defTabSz="1731217">
              <a:spcBef>
                <a:spcPts val="3100"/>
              </a:spcBef>
              <a:buSzPct val="123000"/>
              <a:buChar char="•"/>
              <a:defRPr sz="3400"/>
            </a:pPr>
            <a:r>
              <a:t>Load: “sinrPer_Config192_Model-D_1-by-1_MCS4.mat” &amp; “eesmEffSinr_Config192_Model-D_1-by-1_MCS4.mat”</a:t>
            </a:r>
          </a:p>
          <a:p>
            <a:pPr marL="340893" indent="-340893" defTabSz="1731217">
              <a:spcBef>
                <a:spcPts val="3100"/>
              </a:spcBef>
              <a:buSzPct val="100000"/>
              <a:buChar char="•"/>
              <a:defRPr sz="3400"/>
            </a:pPr>
            <a:r>
              <a:t>Choose the RX SNR snrs(snrIdx) that we want to simulate </a:t>
            </a:r>
          </a:p>
          <a:p>
            <a:pPr lvl="1" marL="721894" indent="-340893" defTabSz="1731217">
              <a:spcBef>
                <a:spcPts val="3100"/>
              </a:spcBef>
              <a:buSzPct val="60000"/>
              <a:buBlip>
                <a:blip r:embed="rId3"/>
              </a:buBlip>
              <a:defRPr sz="3400"/>
            </a:pPr>
            <a:r>
              <a:t>Choose snrIdx = 1 in this example</a:t>
            </a:r>
          </a:p>
          <a:p>
            <a:pPr lvl="1" marL="432815" indent="-432815" defTabSz="1731217">
              <a:spcBef>
                <a:spcPts val="3100"/>
              </a:spcBef>
              <a:buSzPct val="123000"/>
              <a:buChar char="•"/>
              <a:defRPr sz="3400"/>
            </a:pPr>
            <a:r>
              <a:t>Run eesmLogSGNBasic.m to obtain effective SINR histogram and statistically fit the histogram into the log-SGN distribution</a:t>
            </a:r>
          </a:p>
        </p:txBody>
      </p:sp>
      <p:pic>
        <p:nvPicPr>
          <p:cNvPr id="957" name="Screen Shot 2021-05-12 at 4.28.43 PM.png" descr="Screen Shot 2021-05-12 at 4.28.43 P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367528" y="5105298"/>
            <a:ext cx="11565591" cy="35054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PHY layer configuration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PHY configuration 1</a:t>
            </a:r>
          </a:p>
        </p:txBody>
      </p:sp>
      <p:sp>
        <p:nvSpPr>
          <p:cNvPr id="960" name="Slide Number"/>
          <p:cNvSpPr txBox="1"/>
          <p:nvPr>
            <p:ph type="sldNum" sz="quarter" idx="4294967295"/>
          </p:nvPr>
        </p:nvSpPr>
        <p:spPr>
          <a:xfrm>
            <a:off x="12001499" y="13080995"/>
            <a:ext cx="368504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961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16603" r="0" b="10174"/>
          <a:stretch>
            <a:fillRect/>
          </a:stretch>
        </p:blipFill>
        <p:spPr>
          <a:xfrm>
            <a:off x="21542545" y="11398"/>
            <a:ext cx="2857503" cy="2092295"/>
          </a:xfrm>
          <a:prstGeom prst="rect">
            <a:avLst/>
          </a:prstGeom>
          <a:ln w="12700">
            <a:miter lim="400000"/>
          </a:ln>
        </p:spPr>
      </p:pic>
      <p:sp>
        <p:nvSpPr>
          <p:cNvPr id="962" name="Configuration for right figure"/>
          <p:cNvSpPr txBox="1"/>
          <p:nvPr/>
        </p:nvSpPr>
        <p:spPr>
          <a:xfrm>
            <a:off x="1206500" y="2268104"/>
            <a:ext cx="21971000" cy="9347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b="1" sz="5500"/>
            </a:lvl1pPr>
          </a:lstStyle>
          <a:p>
            <a:pPr/>
            <a:r>
              <a:t>Log-SGN parameters optimization</a:t>
            </a:r>
          </a:p>
        </p:txBody>
      </p:sp>
      <p:sp>
        <p:nvSpPr>
          <p:cNvPr id="963" name="Open: MU code basic/3 Basic EESM-log-SGN method/eesmLogSGNBasic.m"/>
          <p:cNvSpPr txBox="1"/>
          <p:nvPr/>
        </p:nvSpPr>
        <p:spPr>
          <a:xfrm>
            <a:off x="1319201" y="3367267"/>
            <a:ext cx="20723030" cy="1461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Open: MU code basic/3 Basic EESM-log-SGN method/eesmLogSGNBasic.m </a:t>
            </a:r>
          </a:p>
        </p:txBody>
      </p:sp>
      <p:pic>
        <p:nvPicPr>
          <p:cNvPr id="964" name="untitled.png" descr="untitle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53631" y="4344072"/>
            <a:ext cx="11351359" cy="8513520"/>
          </a:xfrm>
          <a:prstGeom prst="rect">
            <a:avLst/>
          </a:prstGeom>
          <a:ln w="12700">
            <a:miter lim="400000"/>
          </a:ln>
        </p:spPr>
      </p:pic>
      <p:sp>
        <p:nvSpPr>
          <p:cNvPr id="965" name="Body Level One…"/>
          <p:cNvSpPr txBox="1"/>
          <p:nvPr/>
        </p:nvSpPr>
        <p:spPr>
          <a:xfrm>
            <a:off x="1681357" y="5327915"/>
            <a:ext cx="10290804" cy="859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defTabSz="1731217">
              <a:spcBef>
                <a:spcPts val="3100"/>
              </a:spcBef>
              <a:defRPr sz="3400"/>
            </a:pPr>
            <a:r>
              <a:t>Outputs of log-SGN parameters optimization:</a:t>
            </a:r>
          </a:p>
          <a:p>
            <a:pPr lvl="1" marL="432815" indent="-432815" defTabSz="1731217">
              <a:spcBef>
                <a:spcPts val="3100"/>
              </a:spcBef>
              <a:buSzPct val="123000"/>
              <a:buChar char="•"/>
              <a:defRPr sz="3400"/>
            </a:pPr>
            <a:r>
              <a:t>snr_LogSGNParam_Config192_Model-D_1-by-1_MCS4.mat</a:t>
            </a:r>
          </a:p>
          <a:p>
            <a:pPr lvl="1" marL="721894" indent="-340894" defTabSz="1731217">
              <a:spcBef>
                <a:spcPts val="3100"/>
              </a:spcBef>
              <a:buSzPct val="60000"/>
              <a:buBlip>
                <a:blip r:embed="rId4"/>
              </a:buBlip>
              <a:defRPr sz="3400"/>
            </a:pPr>
            <a:r>
              <a:t>Can be converted into snr_LogSGNParam_Config192_Model-D_1-by-1_MCS4.txt in ns-3 format </a:t>
            </a:r>
            <a:r>
              <a:t>via </a:t>
            </a:r>
            <a:r>
              <a:t>logSGNmat2txt.m</a:t>
            </a:r>
          </a:p>
          <a:p>
            <a:pPr marL="340893" indent="-340893" defTabSz="1731217">
              <a:spcBef>
                <a:spcPts val="3100"/>
              </a:spcBef>
              <a:buSzPct val="100000"/>
              <a:buChar char="•"/>
              <a:defRPr sz="3400"/>
            </a:pPr>
            <a:r>
              <a:t>A figure on the right</a:t>
            </a:r>
          </a:p>
          <a:p>
            <a:pPr lvl="1" marL="721894" indent="-340893" defTabSz="1731217">
              <a:spcBef>
                <a:spcPts val="3100"/>
              </a:spcBef>
              <a:buSzPct val="60000"/>
              <a:buBlip>
                <a:blip r:embed="rId4"/>
              </a:buBlip>
              <a:defRPr sz="3400"/>
            </a:pPr>
            <a:r>
              <a:t>Effective SINR histogram under traditional L2S mapping</a:t>
            </a:r>
          </a:p>
          <a:p>
            <a:pPr lvl="1" marL="721894" indent="-340893" defTabSz="1731217">
              <a:spcBef>
                <a:spcPts val="3100"/>
              </a:spcBef>
              <a:buSzPct val="60000"/>
              <a:buBlip>
                <a:blip r:embed="rId4"/>
              </a:buBlip>
              <a:defRPr sz="3400"/>
            </a:pPr>
            <a:r>
              <a:t>Optimized log-SGN distribution by EESM-log-SGN method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Screen Shot 2021-06-10 at 4.18.56 PM.png" descr="Screen Shot 2021-06-10 at 4.18.56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63736" y="5618252"/>
            <a:ext cx="14266144" cy="6817450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Backgroun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What is PHY layer abstraction?</a:t>
            </a:r>
          </a:p>
        </p:txBody>
      </p:sp>
      <p:sp>
        <p:nvSpPr>
          <p:cNvPr id="224" name="Slide Number"/>
          <p:cNvSpPr txBox="1"/>
          <p:nvPr>
            <p:ph type="sldNum" sz="quarter" idx="4294967295"/>
          </p:nvPr>
        </p:nvSpPr>
        <p:spPr>
          <a:xfrm>
            <a:off x="12065050" y="13080995"/>
            <a:ext cx="241403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25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0" t="16603" r="0" b="10174"/>
          <a:stretch>
            <a:fillRect/>
          </a:stretch>
        </p:blipFill>
        <p:spPr>
          <a:xfrm>
            <a:off x="21542545" y="11398"/>
            <a:ext cx="2857503" cy="2092295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OFDM/OFDMA MIMO/MU-MIMO…"/>
          <p:cNvSpPr txBox="1"/>
          <p:nvPr/>
        </p:nvSpPr>
        <p:spPr>
          <a:xfrm>
            <a:off x="636317" y="3106066"/>
            <a:ext cx="23507970" cy="335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609598" indent="-609598">
              <a:lnSpc>
                <a:spcPct val="72000"/>
              </a:lnSpc>
              <a:buSzPct val="123000"/>
              <a:buChar char="•"/>
            </a:pPr>
            <a:r>
              <a:t>PHY layer abstraction represents packet error rate (PER) as a function of</a:t>
            </a:r>
          </a:p>
          <a:p>
            <a:pPr>
              <a:lnSpc>
                <a:spcPct val="72000"/>
              </a:lnSpc>
            </a:pPr>
            <a:r>
              <a:t>                                           </a:t>
            </a:r>
          </a:p>
        </p:txBody>
      </p:sp>
      <p:sp>
        <p:nvSpPr>
          <p:cNvPr id="227" name="Subcarriers allocation"/>
          <p:cNvSpPr txBox="1"/>
          <p:nvPr/>
        </p:nvSpPr>
        <p:spPr>
          <a:xfrm>
            <a:off x="8802793" y="3896344"/>
            <a:ext cx="4508138" cy="1485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solidFill>
                  <a:schemeClr val="accent4">
                    <a:satOff val="-32786"/>
                    <a:lumOff val="-11960"/>
                  </a:schemeClr>
                </a:solidFill>
              </a:defRPr>
            </a:lvl1pPr>
          </a:lstStyle>
          <a:p>
            <a:pPr/>
            <a:r>
              <a:t>Subcarriers allocation</a:t>
            </a:r>
          </a:p>
        </p:txBody>
      </p:sp>
      <p:sp>
        <p:nvSpPr>
          <p:cNvPr id="228" name="Channel type"/>
          <p:cNvSpPr txBox="1"/>
          <p:nvPr/>
        </p:nvSpPr>
        <p:spPr>
          <a:xfrm>
            <a:off x="1398324" y="4209940"/>
            <a:ext cx="4508139" cy="82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solidFill>
                  <a:schemeClr val="accent5"/>
                </a:solidFill>
              </a:defRPr>
            </a:lvl1pPr>
          </a:lstStyle>
          <a:p>
            <a:pPr/>
            <a:r>
              <a:t>Channel type</a:t>
            </a:r>
          </a:p>
        </p:txBody>
      </p:sp>
      <p:sp>
        <p:nvSpPr>
          <p:cNvPr id="229" name="RX SNR"/>
          <p:cNvSpPr txBox="1"/>
          <p:nvPr/>
        </p:nvSpPr>
        <p:spPr>
          <a:xfrm>
            <a:off x="17609974" y="4228700"/>
            <a:ext cx="2934079" cy="82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solidFill>
                  <a:schemeClr val="accent5">
                    <a:lumOff val="8676"/>
                  </a:schemeClr>
                </a:solidFill>
              </a:defRPr>
            </a:lvl1pPr>
          </a:lstStyle>
          <a:p>
            <a:pPr/>
            <a:r>
              <a:t>RX SNR</a:t>
            </a:r>
          </a:p>
        </p:txBody>
      </p:sp>
      <p:sp>
        <p:nvSpPr>
          <p:cNvPr id="230" name="Nrx RX chains"/>
          <p:cNvSpPr txBox="1"/>
          <p:nvPr/>
        </p:nvSpPr>
        <p:spPr>
          <a:xfrm>
            <a:off x="13498124" y="3858825"/>
            <a:ext cx="3501850" cy="1485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solidFill>
                  <a:schemeClr val="accent2">
                    <a:lumOff val="-9921"/>
                  </a:schemeClr>
                </a:solidFill>
              </a:defRPr>
            </a:lvl1pPr>
          </a:lstStyle>
          <a:p>
            <a:pPr/>
            <a:r>
              <a:t>MIMO dimension</a:t>
            </a:r>
          </a:p>
        </p:txBody>
      </p:sp>
      <p:sp>
        <p:nvSpPr>
          <p:cNvPr id="231" name="MCS"/>
          <p:cNvSpPr txBox="1"/>
          <p:nvPr/>
        </p:nvSpPr>
        <p:spPr>
          <a:xfrm>
            <a:off x="6016883" y="4191179"/>
            <a:ext cx="1514553" cy="820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chemeClr val="accent3">
                    <a:satOff val="-7500"/>
                    <a:lumOff val="-10588"/>
                  </a:schemeClr>
                </a:solidFill>
              </a:defRPr>
            </a:lvl1pPr>
          </a:lstStyle>
          <a:p>
            <a:pPr/>
            <a:r>
              <a:t>MCS</a:t>
            </a:r>
          </a:p>
        </p:txBody>
      </p:sp>
      <p:sp>
        <p:nvSpPr>
          <p:cNvPr id="232" name="RX SNR"/>
          <p:cNvSpPr txBox="1"/>
          <p:nvPr/>
        </p:nvSpPr>
        <p:spPr>
          <a:xfrm>
            <a:off x="20797026" y="4228699"/>
            <a:ext cx="2934079" cy="82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solidFill>
                  <a:schemeClr val="accent6"/>
                </a:solidFill>
              </a:defRPr>
            </a:lvl1pPr>
          </a:lstStyle>
          <a:p>
            <a:pPr/>
            <a:r>
              <a:t>RX INR</a:t>
            </a:r>
          </a:p>
        </p:txBody>
      </p:sp>
      <p:sp>
        <p:nvSpPr>
          <p:cNvPr id="233" name="Rectangle"/>
          <p:cNvSpPr/>
          <p:nvPr/>
        </p:nvSpPr>
        <p:spPr>
          <a:xfrm>
            <a:off x="7441534" y="9508248"/>
            <a:ext cx="8070540" cy="3359125"/>
          </a:xfrm>
          <a:prstGeom prst="rect">
            <a:avLst/>
          </a:prstGeom>
          <a:solidFill>
            <a:srgbClr val="D5D5D5">
              <a:alpha val="90275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34" name="Single link, 40,000 packets, targeting [10-2, 1] avg PER"/>
          <p:cNvSpPr txBox="1"/>
          <p:nvPr/>
        </p:nvSpPr>
        <p:spPr>
          <a:xfrm>
            <a:off x="10882734" y="12442510"/>
            <a:ext cx="6354573" cy="572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/>
            <a:r>
              <a:t>Full PHY simulation block diagram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PHY layer configuration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PHY configuration 2</a:t>
            </a:r>
          </a:p>
        </p:txBody>
      </p:sp>
      <p:sp>
        <p:nvSpPr>
          <p:cNvPr id="968" name="Body Level One…"/>
          <p:cNvSpPr txBox="1"/>
          <p:nvPr>
            <p:ph type="body" idx="1"/>
          </p:nvPr>
        </p:nvSpPr>
        <p:spPr>
          <a:xfrm>
            <a:off x="1206499" y="3559533"/>
            <a:ext cx="21971002" cy="9410725"/>
          </a:xfrm>
          <a:prstGeom prst="rect">
            <a:avLst/>
          </a:prstGeom>
        </p:spPr>
        <p:txBody>
          <a:bodyPr lIns="50800" tIns="50800" rIns="50800" bIns="50800"/>
          <a:lstStyle/>
          <a:p>
            <a:pPr marL="432815" indent="-432815" defTabSz="1731217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b="0" sz="3400"/>
            </a:pPr>
            <a:r>
              <a:t>Communication system: IEEE 802.11ax</a:t>
            </a:r>
          </a:p>
          <a:p>
            <a:pPr lvl="1" marL="432815" indent="-432815" defTabSz="1731217">
              <a:lnSpc>
                <a:spcPct val="90000"/>
              </a:lnSpc>
              <a:spcBef>
                <a:spcPts val="3100"/>
              </a:spcBef>
              <a:defRPr b="0" sz="3400"/>
            </a:pPr>
            <a:r>
              <a:t>Coding and modulation: LDPC at MCS </a:t>
            </a:r>
            <a:r>
              <a:rPr>
                <a:solidFill>
                  <a:schemeClr val="accent5"/>
                </a:solidFill>
              </a:rPr>
              <a:t>5</a:t>
            </a:r>
            <a:r>
              <a:t> </a:t>
            </a:r>
          </a:p>
          <a:p>
            <a:pPr marL="432815" indent="-432815" defTabSz="1731217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b="0" sz="3400"/>
            </a:pPr>
            <a:r>
              <a:t>OFDM with 242 subcarriers </a:t>
            </a:r>
          </a:p>
          <a:p>
            <a:pPr marL="432815" indent="-432815" defTabSz="1731217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b="0" sz="3400"/>
            </a:pPr>
            <a:r>
              <a:t>1×1 SISO with 1 stream</a:t>
            </a:r>
          </a:p>
          <a:p>
            <a:pPr marL="432815" indent="-432815" defTabSz="1731217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b="0" sz="3400"/>
            </a:pPr>
            <a:r>
              <a:t>Channel type: </a:t>
            </a:r>
            <a:r>
              <a:rPr>
                <a:solidFill>
                  <a:schemeClr val="accent5"/>
                </a:solidFill>
              </a:rPr>
              <a:t>TGax channel model-B</a:t>
            </a:r>
          </a:p>
          <a:p>
            <a:pPr marL="432815" indent="-432815" defTabSz="1731217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b="0" sz="3400"/>
            </a:pPr>
            <a:r>
              <a:t>RX SNR = TX SNR - path loss (dB) </a:t>
            </a:r>
          </a:p>
          <a:p>
            <a:pPr marL="432815" indent="-432815" defTabSz="1731217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b="0" sz="3400"/>
            </a:pPr>
            <a:r>
              <a:t>Interference-free case</a:t>
            </a:r>
          </a:p>
          <a:p>
            <a:pPr marL="432815" indent="-432815" defTabSz="1731217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b="0" sz="3400"/>
            </a:pPr>
            <a:r>
              <a:t>Simulate 4000 packets</a:t>
            </a:r>
          </a:p>
        </p:txBody>
      </p:sp>
      <p:sp>
        <p:nvSpPr>
          <p:cNvPr id="969" name="Slide Number"/>
          <p:cNvSpPr txBox="1"/>
          <p:nvPr>
            <p:ph type="sldNum" sz="quarter" idx="4294967295"/>
          </p:nvPr>
        </p:nvSpPr>
        <p:spPr>
          <a:xfrm>
            <a:off x="12001499" y="13080995"/>
            <a:ext cx="368504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970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16603" r="0" b="10174"/>
          <a:stretch>
            <a:fillRect/>
          </a:stretch>
        </p:blipFill>
        <p:spPr>
          <a:xfrm>
            <a:off x="21542545" y="11398"/>
            <a:ext cx="2857503" cy="2092295"/>
          </a:xfrm>
          <a:prstGeom prst="rect">
            <a:avLst/>
          </a:prstGeom>
          <a:ln w="12700">
            <a:miter lim="400000"/>
          </a:ln>
        </p:spPr>
      </p:pic>
      <p:sp>
        <p:nvSpPr>
          <p:cNvPr id="971" name="Configuration for right figure"/>
          <p:cNvSpPr txBox="1"/>
          <p:nvPr/>
        </p:nvSpPr>
        <p:spPr>
          <a:xfrm>
            <a:off x="1206500" y="2268104"/>
            <a:ext cx="21971000" cy="9347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b="1" sz="5500"/>
            </a:lvl1pPr>
          </a:lstStyle>
          <a:p>
            <a:pPr/>
            <a:r>
              <a:t>Full PHY simulation</a:t>
            </a:r>
          </a:p>
        </p:txBody>
      </p:sp>
      <p:pic>
        <p:nvPicPr>
          <p:cNvPr id="972" name="Screen Shot 2021-04-13 at 8.25.57 PM.png" descr="Screen Shot 2021-04-13 at 8.25.57 PM.png"/>
          <p:cNvPicPr>
            <a:picLocks noChangeAspect="1"/>
          </p:cNvPicPr>
          <p:nvPr/>
        </p:nvPicPr>
        <p:blipFill>
          <a:blip r:embed="rId3">
            <a:extLst/>
          </a:blip>
          <a:srcRect l="0" t="0" r="16258" b="0"/>
          <a:stretch>
            <a:fillRect/>
          </a:stretch>
        </p:blipFill>
        <p:spPr>
          <a:xfrm>
            <a:off x="9617419" y="2215124"/>
            <a:ext cx="14761631" cy="2495557"/>
          </a:xfrm>
          <a:prstGeom prst="rect">
            <a:avLst/>
          </a:prstGeom>
          <a:ln w="12700">
            <a:miter lim="400000"/>
          </a:ln>
        </p:spPr>
      </p:pic>
      <p:sp>
        <p:nvSpPr>
          <p:cNvPr id="973" name="Line"/>
          <p:cNvSpPr/>
          <p:nvPr/>
        </p:nvSpPr>
        <p:spPr>
          <a:xfrm flipH="1" flipV="1">
            <a:off x="11583494" y="4064505"/>
            <a:ext cx="10412770" cy="1408000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974" name="Line"/>
          <p:cNvSpPr/>
          <p:nvPr/>
        </p:nvSpPr>
        <p:spPr>
          <a:xfrm flipV="1">
            <a:off x="9618360" y="4167151"/>
            <a:ext cx="344020" cy="1648388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975" name="Screen Shot 2021-06-10 at 4.18.56 PM.png" descr="Screen Shot 2021-06-10 at 4.18.56 P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827976" y="5720293"/>
            <a:ext cx="12984811" cy="62051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PHY layer configuration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PHY configuration 2</a:t>
            </a:r>
          </a:p>
        </p:txBody>
      </p:sp>
      <p:sp>
        <p:nvSpPr>
          <p:cNvPr id="978" name="Body Level One…"/>
          <p:cNvSpPr txBox="1"/>
          <p:nvPr>
            <p:ph type="body" sz="half" idx="1"/>
          </p:nvPr>
        </p:nvSpPr>
        <p:spPr>
          <a:xfrm>
            <a:off x="1135270" y="4412603"/>
            <a:ext cx="9231077" cy="9410725"/>
          </a:xfrm>
          <a:prstGeom prst="rect">
            <a:avLst/>
          </a:prstGeom>
        </p:spPr>
        <p:txBody>
          <a:bodyPr lIns="50800" tIns="50800" rIns="50800" bIns="50800"/>
          <a:lstStyle/>
          <a:p>
            <a:pPr marL="432815" indent="-432815" defTabSz="1731217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b="0" sz="3400"/>
            </a:pPr>
            <a:r>
              <a:t>Communication system: IEEE 802.11ax</a:t>
            </a:r>
          </a:p>
          <a:p>
            <a:pPr lvl="1" marL="432815" indent="-432815" defTabSz="1731217">
              <a:lnSpc>
                <a:spcPct val="90000"/>
              </a:lnSpc>
              <a:spcBef>
                <a:spcPts val="3100"/>
              </a:spcBef>
              <a:defRPr b="0" sz="3400"/>
            </a:pPr>
            <a:r>
              <a:t>Coding and modulation: LDPC at MCS </a:t>
            </a:r>
            <a:r>
              <a:rPr>
                <a:solidFill>
                  <a:schemeClr val="accent5"/>
                </a:solidFill>
              </a:rPr>
              <a:t>5</a:t>
            </a:r>
            <a:r>
              <a:t> </a:t>
            </a:r>
          </a:p>
          <a:p>
            <a:pPr marL="432815" indent="-432815" defTabSz="1731217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b="0" sz="3400"/>
            </a:pPr>
            <a:r>
              <a:t>242-tone OFDM (allocation idx 192) </a:t>
            </a:r>
          </a:p>
          <a:p>
            <a:pPr marL="432815" indent="-432815" defTabSz="1731217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b="0" sz="3400"/>
            </a:pPr>
            <a:r>
              <a:t>1×1 SISO with 1 stream</a:t>
            </a:r>
          </a:p>
          <a:p>
            <a:pPr marL="432815" indent="-432815" defTabSz="1731217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b="0" sz="3400"/>
            </a:pPr>
            <a:r>
              <a:t>Channel type: </a:t>
            </a:r>
            <a:r>
              <a:rPr>
                <a:solidFill>
                  <a:schemeClr val="accent5"/>
                </a:solidFill>
              </a:rPr>
              <a:t>TGax channel model-B</a:t>
            </a:r>
          </a:p>
          <a:p>
            <a:pPr marL="432815" indent="-432815" defTabSz="1731217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b="0" sz="3400"/>
            </a:pPr>
            <a:r>
              <a:t>RX SNR = [14,21,25,28] dB (set in getBox0SimParams.m)</a:t>
            </a:r>
          </a:p>
          <a:p>
            <a:pPr marL="432815" indent="-432815" defTabSz="1731217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b="0" sz="3400"/>
            </a:pPr>
            <a:r>
              <a:t>Interference-free case</a:t>
            </a:r>
          </a:p>
          <a:p>
            <a:pPr marL="432815" indent="-432815" defTabSz="1731217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b="0" sz="3400"/>
            </a:pPr>
            <a:r>
              <a:t>Packet length = 1000 byte </a:t>
            </a:r>
          </a:p>
          <a:p>
            <a:pPr marL="432815" indent="-432815" defTabSz="1731217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b="0" sz="3400"/>
            </a:pPr>
            <a:r>
              <a:t>Simulate 4000 packets</a:t>
            </a:r>
          </a:p>
        </p:txBody>
      </p:sp>
      <p:sp>
        <p:nvSpPr>
          <p:cNvPr id="979" name="Slide Number"/>
          <p:cNvSpPr txBox="1"/>
          <p:nvPr>
            <p:ph type="sldNum" sz="quarter" idx="4294967295"/>
          </p:nvPr>
        </p:nvSpPr>
        <p:spPr>
          <a:xfrm>
            <a:off x="12001499" y="13080995"/>
            <a:ext cx="368504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980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16603" r="0" b="10174"/>
          <a:stretch>
            <a:fillRect/>
          </a:stretch>
        </p:blipFill>
        <p:spPr>
          <a:xfrm>
            <a:off x="21542545" y="11398"/>
            <a:ext cx="2857503" cy="2092295"/>
          </a:xfrm>
          <a:prstGeom prst="rect">
            <a:avLst/>
          </a:prstGeom>
          <a:ln w="12700">
            <a:miter lim="400000"/>
          </a:ln>
        </p:spPr>
      </p:pic>
      <p:sp>
        <p:nvSpPr>
          <p:cNvPr id="981" name="Open: MU code basic/1 Full PHY (no interferer)/fullPHY.m"/>
          <p:cNvSpPr txBox="1"/>
          <p:nvPr/>
        </p:nvSpPr>
        <p:spPr>
          <a:xfrm>
            <a:off x="1129255" y="3367268"/>
            <a:ext cx="15915133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Open: MU code basic/1 Full PHY (no interferer)/fullPHY.m </a:t>
            </a:r>
          </a:p>
        </p:txBody>
      </p:sp>
      <p:sp>
        <p:nvSpPr>
          <p:cNvPr id="982" name="Configuration for right figure"/>
          <p:cNvSpPr txBox="1"/>
          <p:nvPr/>
        </p:nvSpPr>
        <p:spPr>
          <a:xfrm>
            <a:off x="1206500" y="2268104"/>
            <a:ext cx="21971000" cy="9347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b="1" sz="5500"/>
            </a:lvl1pPr>
          </a:lstStyle>
          <a:p>
            <a:pPr/>
            <a:r>
              <a:t>Full PHY simulation</a:t>
            </a:r>
          </a:p>
        </p:txBody>
      </p:sp>
      <p:pic>
        <p:nvPicPr>
          <p:cNvPr id="983" name="Screen Shot 2021-05-13 at 3.53.45 PM.png" descr="Screen Shot 2021-05-13 at 3.53.45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32020" y="4262525"/>
            <a:ext cx="14185860" cy="8731451"/>
          </a:xfrm>
          <a:prstGeom prst="rect">
            <a:avLst/>
          </a:prstGeom>
          <a:ln w="12700">
            <a:miter lim="400000"/>
          </a:ln>
        </p:spPr>
      </p:pic>
      <p:sp>
        <p:nvSpPr>
          <p:cNvPr id="984" name="Oval"/>
          <p:cNvSpPr/>
          <p:nvPr/>
        </p:nvSpPr>
        <p:spPr>
          <a:xfrm>
            <a:off x="9724252" y="5422624"/>
            <a:ext cx="2253556" cy="468561"/>
          </a:xfrm>
          <a:prstGeom prst="ellipse">
            <a:avLst/>
          </a:prstGeom>
          <a:ln w="254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985" name="Oval"/>
          <p:cNvSpPr/>
          <p:nvPr/>
        </p:nvSpPr>
        <p:spPr>
          <a:xfrm>
            <a:off x="9724252" y="6119455"/>
            <a:ext cx="3251572" cy="468561"/>
          </a:xfrm>
          <a:prstGeom prst="ellipse">
            <a:avLst/>
          </a:prstGeom>
          <a:ln w="254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PHY layer configuration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PHY configuration 2</a:t>
            </a:r>
          </a:p>
        </p:txBody>
      </p:sp>
      <p:sp>
        <p:nvSpPr>
          <p:cNvPr id="988" name="Body Level One…"/>
          <p:cNvSpPr txBox="1"/>
          <p:nvPr>
            <p:ph type="body" sz="half" idx="1"/>
          </p:nvPr>
        </p:nvSpPr>
        <p:spPr>
          <a:xfrm>
            <a:off x="1206498" y="4496911"/>
            <a:ext cx="10491769" cy="8590643"/>
          </a:xfrm>
          <a:prstGeom prst="rect">
            <a:avLst/>
          </a:prstGeom>
        </p:spPr>
        <p:txBody>
          <a:bodyPr lIns="50800" tIns="50800" rIns="50800" bIns="50800"/>
          <a:lstStyle/>
          <a:p>
            <a:pPr defTabSz="1731217">
              <a:lnSpc>
                <a:spcPct val="90000"/>
              </a:lnSpc>
              <a:spcBef>
                <a:spcPts val="3100"/>
              </a:spcBef>
              <a:defRPr b="0" sz="3400"/>
            </a:pPr>
            <a:r>
              <a:t>Outputs of full PHY simulation:</a:t>
            </a:r>
          </a:p>
          <a:p>
            <a:pPr lvl="1" marL="432815" indent="-432815" defTabSz="1731217">
              <a:lnSpc>
                <a:spcPct val="90000"/>
              </a:lnSpc>
              <a:spcBef>
                <a:spcPts val="3100"/>
              </a:spcBef>
              <a:defRPr b="0" sz="3400"/>
            </a:pPr>
            <a:r>
              <a:t>“sinrPer_Config192_Model-B_1-by-1_MCS5.mat”</a:t>
            </a:r>
          </a:p>
          <a:p>
            <a:pPr lvl="1" marL="721894" indent="-340893" defTabSz="1731217">
              <a:lnSpc>
                <a:spcPct val="90000"/>
              </a:lnSpc>
              <a:spcBef>
                <a:spcPts val="3100"/>
              </a:spcBef>
              <a:buSzPct val="60000"/>
              <a:buBlip>
                <a:blip r:embed="rId2"/>
              </a:buBlip>
              <a:defRPr b="0" sz="3400"/>
            </a:pPr>
            <a:r>
              <a:t>4000 {post-MIMO processing SINR matrix, packet error state} pairs for each RX SNR </a:t>
            </a:r>
          </a:p>
          <a:p>
            <a:pPr marL="340893" indent="-340893" defTabSz="1731217">
              <a:lnSpc>
                <a:spcPct val="90000"/>
              </a:lnSpc>
              <a:spcBef>
                <a:spcPts val="3100"/>
              </a:spcBef>
              <a:buSzPct val="100000"/>
              <a:buChar char="•"/>
              <a:defRPr b="0" sz="3400"/>
            </a:pPr>
            <a:r>
              <a:t>A figure on the right</a:t>
            </a:r>
          </a:p>
          <a:p>
            <a:pPr lvl="1" marL="721894" indent="-340893" defTabSz="1731217">
              <a:lnSpc>
                <a:spcPct val="90000"/>
              </a:lnSpc>
              <a:spcBef>
                <a:spcPts val="3100"/>
              </a:spcBef>
              <a:buSzPct val="60000"/>
              <a:buBlip>
                <a:blip r:embed="rId2"/>
              </a:buBlip>
              <a:defRPr b="0" sz="3400"/>
            </a:pPr>
            <a:r>
              <a:t>Full PHY and RBIR prediction</a:t>
            </a:r>
          </a:p>
          <a:p>
            <a:pPr lvl="1" marL="721894" indent="-340893" defTabSz="1731217">
              <a:lnSpc>
                <a:spcPct val="90000"/>
              </a:lnSpc>
              <a:spcBef>
                <a:spcPts val="3100"/>
              </a:spcBef>
              <a:buSzPct val="60000"/>
              <a:buBlip>
                <a:blip r:embed="rId2"/>
              </a:buBlip>
              <a:defRPr b="0" sz="3400"/>
            </a:pPr>
            <a:r>
              <a:t>2 curves match -&gt; full PHY simulation is a success</a:t>
            </a:r>
          </a:p>
        </p:txBody>
      </p:sp>
      <p:sp>
        <p:nvSpPr>
          <p:cNvPr id="989" name="Slide Number"/>
          <p:cNvSpPr txBox="1"/>
          <p:nvPr>
            <p:ph type="sldNum" sz="quarter" idx="4294967295"/>
          </p:nvPr>
        </p:nvSpPr>
        <p:spPr>
          <a:xfrm>
            <a:off x="12001499" y="13080995"/>
            <a:ext cx="368504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990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0" t="16603" r="0" b="10174"/>
          <a:stretch>
            <a:fillRect/>
          </a:stretch>
        </p:blipFill>
        <p:spPr>
          <a:xfrm>
            <a:off x="21542545" y="11398"/>
            <a:ext cx="2857503" cy="2092295"/>
          </a:xfrm>
          <a:prstGeom prst="rect">
            <a:avLst/>
          </a:prstGeom>
          <a:ln w="12700">
            <a:miter lim="400000"/>
          </a:ln>
        </p:spPr>
      </p:pic>
      <p:sp>
        <p:nvSpPr>
          <p:cNvPr id="991" name="Open: MU code basic/1 Full PHY (no interferer)/fullPHY.m"/>
          <p:cNvSpPr txBox="1"/>
          <p:nvPr/>
        </p:nvSpPr>
        <p:spPr>
          <a:xfrm>
            <a:off x="1129255" y="3367268"/>
            <a:ext cx="15915133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Open: MU code basic/1 Full PHY (no interferer)/fullPHY.m </a:t>
            </a:r>
          </a:p>
        </p:txBody>
      </p:sp>
      <p:sp>
        <p:nvSpPr>
          <p:cNvPr id="992" name="Configuration for right figure"/>
          <p:cNvSpPr txBox="1"/>
          <p:nvPr/>
        </p:nvSpPr>
        <p:spPr>
          <a:xfrm>
            <a:off x="1206500" y="2268104"/>
            <a:ext cx="21971000" cy="9347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b="1" sz="5500"/>
            </a:lvl1pPr>
          </a:lstStyle>
          <a:p>
            <a:pPr/>
            <a:r>
              <a:t>Full PHY simulation</a:t>
            </a:r>
          </a:p>
        </p:txBody>
      </p:sp>
      <p:pic>
        <p:nvPicPr>
          <p:cNvPr id="993" name="untitled.png" descr="untitled.png"/>
          <p:cNvPicPr>
            <a:picLocks noChangeAspect="1"/>
          </p:cNvPicPr>
          <p:nvPr/>
        </p:nvPicPr>
        <p:blipFill>
          <a:blip r:embed="rId4">
            <a:extLst/>
          </a:blip>
          <a:srcRect l="5104" t="2621" r="6335" b="2620"/>
          <a:stretch>
            <a:fillRect/>
          </a:stretch>
        </p:blipFill>
        <p:spPr>
          <a:xfrm>
            <a:off x="11895388" y="4190095"/>
            <a:ext cx="11061451" cy="88764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PHY layer configuration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PHY configuration 2</a:t>
            </a:r>
          </a:p>
        </p:txBody>
      </p:sp>
      <p:sp>
        <p:nvSpPr>
          <p:cNvPr id="996" name="Slide Number"/>
          <p:cNvSpPr txBox="1"/>
          <p:nvPr>
            <p:ph type="sldNum" sz="quarter" idx="4294967295"/>
          </p:nvPr>
        </p:nvSpPr>
        <p:spPr>
          <a:xfrm>
            <a:off x="12001499" y="13080995"/>
            <a:ext cx="368504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997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16603" r="0" b="10174"/>
          <a:stretch>
            <a:fillRect/>
          </a:stretch>
        </p:blipFill>
        <p:spPr>
          <a:xfrm>
            <a:off x="21542545" y="11398"/>
            <a:ext cx="2857503" cy="2092295"/>
          </a:xfrm>
          <a:prstGeom prst="rect">
            <a:avLst/>
          </a:prstGeom>
          <a:ln w="12700">
            <a:miter lim="400000"/>
          </a:ln>
        </p:spPr>
      </p:pic>
      <p:sp>
        <p:nvSpPr>
          <p:cNvPr id="998" name="Copy “sinrPer_Config192_Model-B_1-by-1_MCS4.mat” generated in Step 1 into MU code basic/2 EESM parameter optimization"/>
          <p:cNvSpPr txBox="1"/>
          <p:nvPr/>
        </p:nvSpPr>
        <p:spPr>
          <a:xfrm>
            <a:off x="1580373" y="9449744"/>
            <a:ext cx="20845548" cy="1461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Copy “sinrPer_Config192_Model-B_1-by-1_MCS5.mat” generated in Step 1 into MU code basic/2 EESM parameter optimization</a:t>
            </a:r>
          </a:p>
        </p:txBody>
      </p:sp>
      <p:sp>
        <p:nvSpPr>
          <p:cNvPr id="999" name="Configuration for right figure"/>
          <p:cNvSpPr txBox="1"/>
          <p:nvPr/>
        </p:nvSpPr>
        <p:spPr>
          <a:xfrm>
            <a:off x="1206500" y="2268104"/>
            <a:ext cx="21971000" cy="9347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b="1" sz="5500"/>
            </a:lvl1pPr>
          </a:lstStyle>
          <a:p>
            <a:pPr/>
            <a:r>
              <a:t>EESM tuning parameter optimization</a:t>
            </a:r>
          </a:p>
        </p:txBody>
      </p:sp>
      <p:pic>
        <p:nvPicPr>
          <p:cNvPr id="1000" name="Screen Shot 2021-04-13 at 8.41.14 PM.png" descr="Screen Shot 2021-04-13 at 8.41.14 PM.png"/>
          <p:cNvPicPr>
            <a:picLocks noChangeAspect="1"/>
          </p:cNvPicPr>
          <p:nvPr/>
        </p:nvPicPr>
        <p:blipFill>
          <a:blip r:embed="rId3">
            <a:extLst/>
          </a:blip>
          <a:srcRect l="0" t="26402" r="19686" b="0"/>
          <a:stretch>
            <a:fillRect/>
          </a:stretch>
        </p:blipFill>
        <p:spPr>
          <a:xfrm>
            <a:off x="2318324" y="4066954"/>
            <a:ext cx="18392562" cy="4269992"/>
          </a:xfrm>
          <a:prstGeom prst="rect">
            <a:avLst/>
          </a:prstGeom>
          <a:ln w="12700">
            <a:miter lim="400000"/>
          </a:ln>
        </p:spPr>
      </p:pic>
      <p:sp>
        <p:nvSpPr>
          <p:cNvPr id="1001" name="Oval"/>
          <p:cNvSpPr/>
          <p:nvPr/>
        </p:nvSpPr>
        <p:spPr>
          <a:xfrm>
            <a:off x="5230557" y="4079654"/>
            <a:ext cx="2994919" cy="3554361"/>
          </a:xfrm>
          <a:prstGeom prst="ellipse">
            <a:avLst/>
          </a:prstGeom>
          <a:ln w="25400">
            <a:solidFill>
              <a:srgbClr val="027001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002" name="Line"/>
          <p:cNvSpPr/>
          <p:nvPr/>
        </p:nvSpPr>
        <p:spPr>
          <a:xfrm flipV="1">
            <a:off x="6962185" y="7586461"/>
            <a:ext cx="3" cy="1813458"/>
          </a:xfrm>
          <a:prstGeom prst="line">
            <a:avLst/>
          </a:prstGeom>
          <a:ln w="50800">
            <a:solidFill>
              <a:schemeClr val="accent3">
                <a:satOff val="-7500"/>
                <a:lumOff val="-10588"/>
              </a:schemeClr>
            </a:solidFill>
            <a:headEnd type="triangle"/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PHY layer configuration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PHY configuration 2</a:t>
            </a:r>
          </a:p>
        </p:txBody>
      </p:sp>
      <p:sp>
        <p:nvSpPr>
          <p:cNvPr id="1005" name="Slide Number"/>
          <p:cNvSpPr txBox="1"/>
          <p:nvPr>
            <p:ph type="sldNum" sz="quarter" idx="4294967295"/>
          </p:nvPr>
        </p:nvSpPr>
        <p:spPr>
          <a:xfrm>
            <a:off x="12001499" y="13080995"/>
            <a:ext cx="368504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006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16603" r="0" b="10174"/>
          <a:stretch>
            <a:fillRect/>
          </a:stretch>
        </p:blipFill>
        <p:spPr>
          <a:xfrm>
            <a:off x="21542545" y="11398"/>
            <a:ext cx="2857503" cy="2092295"/>
          </a:xfrm>
          <a:prstGeom prst="rect">
            <a:avLst/>
          </a:prstGeom>
          <a:ln w="12700">
            <a:miter lim="400000"/>
          </a:ln>
        </p:spPr>
      </p:pic>
      <p:sp>
        <p:nvSpPr>
          <p:cNvPr id="1007" name="Configuration for right figure"/>
          <p:cNvSpPr txBox="1"/>
          <p:nvPr/>
        </p:nvSpPr>
        <p:spPr>
          <a:xfrm>
            <a:off x="1206500" y="2268104"/>
            <a:ext cx="21971000" cy="9347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b="1" sz="5500"/>
            </a:lvl1pPr>
          </a:lstStyle>
          <a:p>
            <a:pPr/>
            <a:r>
              <a:t>EESM tuning parameter optimization</a:t>
            </a:r>
          </a:p>
        </p:txBody>
      </p:sp>
      <p:sp>
        <p:nvSpPr>
          <p:cNvPr id="1008" name="Open: MU code basic/2 EESM parameter optimization/eesmAbstractionPerVsEffSinr.m"/>
          <p:cNvSpPr txBox="1"/>
          <p:nvPr/>
        </p:nvSpPr>
        <p:spPr>
          <a:xfrm>
            <a:off x="1319201" y="3367267"/>
            <a:ext cx="20723030" cy="1461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Open: MU code basic/2 EESM parameter optimization/eesmAbstractionPerVsEffSinr.m </a:t>
            </a:r>
          </a:p>
        </p:txBody>
      </p:sp>
      <p:sp>
        <p:nvSpPr>
          <p:cNvPr id="1009" name="Body Level One…"/>
          <p:cNvSpPr txBox="1"/>
          <p:nvPr/>
        </p:nvSpPr>
        <p:spPr>
          <a:xfrm>
            <a:off x="1301471" y="6092461"/>
            <a:ext cx="9231077" cy="4662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432815" indent="-432815" defTabSz="1731217">
              <a:spcBef>
                <a:spcPts val="3100"/>
              </a:spcBef>
              <a:buSzPct val="123000"/>
              <a:buChar char="•"/>
              <a:defRPr sz="3400"/>
            </a:pPr>
            <a:r>
              <a:t>Load: “sinrPer_Config192_Model-B_1-by-1_MCS5.mat”</a:t>
            </a:r>
          </a:p>
          <a:p>
            <a:pPr lvl="1" marL="432815" indent="-432815" defTabSz="1731217">
              <a:spcBef>
                <a:spcPts val="3100"/>
              </a:spcBef>
              <a:buSzPct val="123000"/>
              <a:buChar char="•"/>
              <a:defRPr sz="3400"/>
            </a:pPr>
            <a:r>
              <a:t>Select initial EESM tuning parameter beta according to the MCS</a:t>
            </a:r>
          </a:p>
          <a:p>
            <a:pPr lvl="1" marL="432815" indent="-432815" defTabSz="1731217">
              <a:spcBef>
                <a:spcPts val="3100"/>
              </a:spcBef>
              <a:buSzPct val="123000"/>
              <a:buChar char="•"/>
              <a:defRPr sz="3400"/>
            </a:pPr>
            <a:r>
              <a:t>Run eesmAbstractionPerVsEffSinr.m to optimize beta value </a:t>
            </a:r>
          </a:p>
        </p:txBody>
      </p:sp>
      <p:pic>
        <p:nvPicPr>
          <p:cNvPr id="1010" name="Screen Shot 2021-05-13 at 4.03.14 PM.png" descr="Screen Shot 2021-05-13 at 4.03.14 PM.png"/>
          <p:cNvPicPr>
            <a:picLocks noChangeAspect="1"/>
          </p:cNvPicPr>
          <p:nvPr/>
        </p:nvPicPr>
        <p:blipFill>
          <a:blip r:embed="rId3">
            <a:extLst/>
          </a:blip>
          <a:srcRect l="0" t="1428" r="0" b="0"/>
          <a:stretch>
            <a:fillRect/>
          </a:stretch>
        </p:blipFill>
        <p:spPr>
          <a:xfrm>
            <a:off x="11633506" y="4298143"/>
            <a:ext cx="10523503" cy="8250919"/>
          </a:xfrm>
          <a:prstGeom prst="rect">
            <a:avLst/>
          </a:prstGeom>
          <a:ln w="12700">
            <a:miter lim="400000"/>
          </a:ln>
        </p:spPr>
      </p:pic>
      <p:sp>
        <p:nvSpPr>
          <p:cNvPr id="1011" name="Oval"/>
          <p:cNvSpPr/>
          <p:nvPr/>
        </p:nvSpPr>
        <p:spPr>
          <a:xfrm>
            <a:off x="10840170" y="9435180"/>
            <a:ext cx="7000177" cy="468561"/>
          </a:xfrm>
          <a:prstGeom prst="ellipse">
            <a:avLst/>
          </a:prstGeom>
          <a:ln w="25400">
            <a:solidFill>
              <a:srgbClr val="027001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012" name="Line"/>
          <p:cNvSpPr/>
          <p:nvPr/>
        </p:nvSpPr>
        <p:spPr>
          <a:xfrm flipH="1" flipV="1">
            <a:off x="9644522" y="7919490"/>
            <a:ext cx="1294875" cy="1697896"/>
          </a:xfrm>
          <a:prstGeom prst="line">
            <a:avLst/>
          </a:prstGeom>
          <a:ln w="50800">
            <a:solidFill>
              <a:schemeClr val="accent3">
                <a:satOff val="-7500"/>
                <a:lumOff val="-10588"/>
              </a:schemeClr>
            </a:solidFill>
            <a:headEnd type="triangle"/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PHY layer configuration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PHY configuration 2</a:t>
            </a:r>
          </a:p>
        </p:txBody>
      </p:sp>
      <p:sp>
        <p:nvSpPr>
          <p:cNvPr id="1015" name="Slide Number"/>
          <p:cNvSpPr txBox="1"/>
          <p:nvPr>
            <p:ph type="sldNum" sz="quarter" idx="4294967295"/>
          </p:nvPr>
        </p:nvSpPr>
        <p:spPr>
          <a:xfrm>
            <a:off x="12001499" y="13080995"/>
            <a:ext cx="368504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016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16603" r="0" b="10174"/>
          <a:stretch>
            <a:fillRect/>
          </a:stretch>
        </p:blipFill>
        <p:spPr>
          <a:xfrm>
            <a:off x="21542545" y="11398"/>
            <a:ext cx="2857503" cy="2092295"/>
          </a:xfrm>
          <a:prstGeom prst="rect">
            <a:avLst/>
          </a:prstGeom>
          <a:ln w="12700">
            <a:miter lim="400000"/>
          </a:ln>
        </p:spPr>
      </p:pic>
      <p:sp>
        <p:nvSpPr>
          <p:cNvPr id="1017" name="Configuration for right figure"/>
          <p:cNvSpPr txBox="1"/>
          <p:nvPr/>
        </p:nvSpPr>
        <p:spPr>
          <a:xfrm>
            <a:off x="1206500" y="2268104"/>
            <a:ext cx="21971000" cy="9347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b="1" sz="5500"/>
            </a:lvl1pPr>
          </a:lstStyle>
          <a:p>
            <a:pPr/>
            <a:r>
              <a:t>EESM tuning parameter optimization</a:t>
            </a:r>
          </a:p>
        </p:txBody>
      </p:sp>
      <p:sp>
        <p:nvSpPr>
          <p:cNvPr id="1018" name="Open: MU code basic/2 EESM parameter optimization/eesmAbstractionPerVsEffSinr.m"/>
          <p:cNvSpPr txBox="1"/>
          <p:nvPr/>
        </p:nvSpPr>
        <p:spPr>
          <a:xfrm>
            <a:off x="1319201" y="3367267"/>
            <a:ext cx="20723030" cy="1461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Open: MU code basic/2 EESM parameter optimization/eesmAbstractionPerVsEffSinr.m </a:t>
            </a:r>
          </a:p>
        </p:txBody>
      </p:sp>
      <p:sp>
        <p:nvSpPr>
          <p:cNvPr id="1019" name="Body Level One…"/>
          <p:cNvSpPr txBox="1"/>
          <p:nvPr/>
        </p:nvSpPr>
        <p:spPr>
          <a:xfrm>
            <a:off x="1681357" y="5327915"/>
            <a:ext cx="10491769" cy="859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defTabSz="1731217">
              <a:spcBef>
                <a:spcPts val="3100"/>
              </a:spcBef>
              <a:defRPr sz="3400"/>
            </a:pPr>
            <a:r>
              <a:t>Outputs of EESM tuning parameter optimization:</a:t>
            </a:r>
          </a:p>
          <a:p>
            <a:pPr lvl="1" marL="432815" indent="-432815" defTabSz="1731217">
              <a:spcBef>
                <a:spcPts val="3100"/>
              </a:spcBef>
              <a:buSzPct val="123000"/>
              <a:buChar char="•"/>
              <a:defRPr sz="3400"/>
            </a:pPr>
            <a:r>
              <a:t>“eesmEffSinr_Config192_Model-B_1-by-1_MCS5.mat”</a:t>
            </a:r>
          </a:p>
          <a:p>
            <a:pPr lvl="1" marL="721894" indent="-340893" defTabSz="1731217">
              <a:spcBef>
                <a:spcPts val="3100"/>
              </a:spcBef>
              <a:buSzPct val="60000"/>
              <a:buBlip>
                <a:blip r:embed="rId3"/>
              </a:buBlip>
              <a:defRPr sz="3400"/>
            </a:pPr>
            <a:r>
              <a:t>Optimized EESM tuning parameter (beta) </a:t>
            </a:r>
          </a:p>
          <a:p>
            <a:pPr marL="340893" indent="-340893" defTabSz="1731217">
              <a:spcBef>
                <a:spcPts val="3100"/>
              </a:spcBef>
              <a:buSzPct val="100000"/>
              <a:buChar char="•"/>
              <a:defRPr sz="3400"/>
            </a:pPr>
            <a:r>
              <a:t>A figure on the right showing:</a:t>
            </a:r>
          </a:p>
        </p:txBody>
      </p:sp>
      <p:pic>
        <p:nvPicPr>
          <p:cNvPr id="1020" name="Screen Shot 2021-04-13 at 8.41.14 PM.png" descr="Screen Shot 2021-04-13 at 8.41.14 PM.png"/>
          <p:cNvPicPr>
            <a:picLocks noChangeAspect="1"/>
          </p:cNvPicPr>
          <p:nvPr/>
        </p:nvPicPr>
        <p:blipFill>
          <a:blip r:embed="rId4">
            <a:extLst/>
          </a:blip>
          <a:srcRect l="26611" t="26402" r="29934" b="0"/>
          <a:stretch>
            <a:fillRect/>
          </a:stretch>
        </p:blipFill>
        <p:spPr>
          <a:xfrm>
            <a:off x="2975404" y="9171685"/>
            <a:ext cx="8304536" cy="35634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1" name="untitled.png" descr="untitled.png"/>
          <p:cNvPicPr>
            <a:picLocks noChangeAspect="1"/>
          </p:cNvPicPr>
          <p:nvPr/>
        </p:nvPicPr>
        <p:blipFill>
          <a:blip r:embed="rId5">
            <a:extLst/>
          </a:blip>
          <a:srcRect l="5428" t="3783" r="7358" b="2587"/>
          <a:stretch>
            <a:fillRect/>
          </a:stretch>
        </p:blipFill>
        <p:spPr>
          <a:xfrm>
            <a:off x="12432805" y="4394567"/>
            <a:ext cx="11300856" cy="90991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PHY layer configuration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PHY configuration 2</a:t>
            </a:r>
          </a:p>
        </p:txBody>
      </p:sp>
      <p:sp>
        <p:nvSpPr>
          <p:cNvPr id="1024" name="Slide Number"/>
          <p:cNvSpPr txBox="1"/>
          <p:nvPr>
            <p:ph type="sldNum" sz="quarter" idx="4294967295"/>
          </p:nvPr>
        </p:nvSpPr>
        <p:spPr>
          <a:xfrm>
            <a:off x="12001499" y="13080995"/>
            <a:ext cx="368504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025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16603" r="0" b="10174"/>
          <a:stretch>
            <a:fillRect/>
          </a:stretch>
        </p:blipFill>
        <p:spPr>
          <a:xfrm>
            <a:off x="21542545" y="11398"/>
            <a:ext cx="2857503" cy="2092295"/>
          </a:xfrm>
          <a:prstGeom prst="rect">
            <a:avLst/>
          </a:prstGeom>
          <a:ln w="12700">
            <a:miter lim="400000"/>
          </a:ln>
        </p:spPr>
      </p:pic>
      <p:sp>
        <p:nvSpPr>
          <p:cNvPr id="1026" name="Copy:…"/>
          <p:cNvSpPr txBox="1"/>
          <p:nvPr/>
        </p:nvSpPr>
        <p:spPr>
          <a:xfrm>
            <a:off x="1580374" y="8225028"/>
            <a:ext cx="20723030" cy="39110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Copy:</a:t>
            </a:r>
          </a:p>
          <a:p>
            <a:pPr/>
            <a:r>
              <a:t>“sinrPer_Config192_Model-B_1-by-1_MCS5.mat” generated in Step 1 &amp; “eesmEffSinr_Config192_Model-B_1-by-1_MCS5.mat” generated in Step 2 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pPr/>
            <a:r>
              <a:t>into MU code basic/ 3 Basic EESM-log-SGN method </a:t>
            </a:r>
          </a:p>
        </p:txBody>
      </p:sp>
      <p:sp>
        <p:nvSpPr>
          <p:cNvPr id="1027" name="Configuration for right figure"/>
          <p:cNvSpPr txBox="1"/>
          <p:nvPr/>
        </p:nvSpPr>
        <p:spPr>
          <a:xfrm>
            <a:off x="1206500" y="2268104"/>
            <a:ext cx="21971000" cy="9347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b="1" sz="5500"/>
            </a:lvl1pPr>
          </a:lstStyle>
          <a:p>
            <a:pPr/>
            <a:r>
              <a:t>EESM tuning parameter optimization</a:t>
            </a:r>
          </a:p>
        </p:txBody>
      </p:sp>
      <p:sp>
        <p:nvSpPr>
          <p:cNvPr id="1028" name="Line"/>
          <p:cNvSpPr/>
          <p:nvPr/>
        </p:nvSpPr>
        <p:spPr>
          <a:xfrm flipV="1">
            <a:off x="3834241" y="7008541"/>
            <a:ext cx="4" cy="1813458"/>
          </a:xfrm>
          <a:prstGeom prst="line">
            <a:avLst/>
          </a:prstGeom>
          <a:ln w="50800">
            <a:solidFill>
              <a:schemeClr val="accent3">
                <a:satOff val="-7500"/>
                <a:lumOff val="-10588"/>
              </a:schemeClr>
            </a:solidFill>
            <a:headEnd type="triangle"/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1029" name="Screen Shot 2021-04-13 at 8.25.57 PM.png" descr="Screen Shot 2021-04-13 at 8.25.57 PM.png"/>
          <p:cNvPicPr>
            <a:picLocks noChangeAspect="1"/>
          </p:cNvPicPr>
          <p:nvPr/>
        </p:nvPicPr>
        <p:blipFill>
          <a:blip r:embed="rId3">
            <a:extLst/>
          </a:blip>
          <a:srcRect l="0" t="0" r="16258" b="0"/>
          <a:stretch>
            <a:fillRect/>
          </a:stretch>
        </p:blipFill>
        <p:spPr>
          <a:xfrm>
            <a:off x="1286826" y="4445274"/>
            <a:ext cx="14761632" cy="2495557"/>
          </a:xfrm>
          <a:prstGeom prst="rect">
            <a:avLst/>
          </a:prstGeom>
          <a:ln w="12700">
            <a:miter lim="400000"/>
          </a:ln>
        </p:spPr>
      </p:pic>
      <p:sp>
        <p:nvSpPr>
          <p:cNvPr id="1030" name="Oval"/>
          <p:cNvSpPr/>
          <p:nvPr/>
        </p:nvSpPr>
        <p:spPr>
          <a:xfrm>
            <a:off x="2560627" y="4947742"/>
            <a:ext cx="2547245" cy="2066929"/>
          </a:xfrm>
          <a:prstGeom prst="ellipse">
            <a:avLst/>
          </a:prstGeom>
          <a:ln w="25400">
            <a:solidFill>
              <a:srgbClr val="027001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031" name="Oval"/>
          <p:cNvSpPr/>
          <p:nvPr/>
        </p:nvSpPr>
        <p:spPr>
          <a:xfrm>
            <a:off x="7041301" y="4786586"/>
            <a:ext cx="2547245" cy="2066929"/>
          </a:xfrm>
          <a:prstGeom prst="ellipse">
            <a:avLst/>
          </a:prstGeom>
          <a:ln w="25400">
            <a:solidFill>
              <a:srgbClr val="027001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032" name="Line"/>
          <p:cNvSpPr/>
          <p:nvPr/>
        </p:nvSpPr>
        <p:spPr>
          <a:xfrm flipV="1">
            <a:off x="8314915" y="6827315"/>
            <a:ext cx="3" cy="1813458"/>
          </a:xfrm>
          <a:prstGeom prst="line">
            <a:avLst/>
          </a:prstGeom>
          <a:ln w="50800">
            <a:solidFill>
              <a:schemeClr val="accent3">
                <a:satOff val="-7500"/>
                <a:lumOff val="-10588"/>
              </a:schemeClr>
            </a:solidFill>
            <a:headEnd type="triangle"/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PHY layer configuration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PHY configuration 2</a:t>
            </a:r>
          </a:p>
        </p:txBody>
      </p:sp>
      <p:sp>
        <p:nvSpPr>
          <p:cNvPr id="1035" name="Slide Number"/>
          <p:cNvSpPr txBox="1"/>
          <p:nvPr>
            <p:ph type="sldNum" sz="quarter" idx="4294967295"/>
          </p:nvPr>
        </p:nvSpPr>
        <p:spPr>
          <a:xfrm>
            <a:off x="12001499" y="13080995"/>
            <a:ext cx="368504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036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16603" r="0" b="10174"/>
          <a:stretch>
            <a:fillRect/>
          </a:stretch>
        </p:blipFill>
        <p:spPr>
          <a:xfrm>
            <a:off x="21542545" y="11398"/>
            <a:ext cx="2857503" cy="2092295"/>
          </a:xfrm>
          <a:prstGeom prst="rect">
            <a:avLst/>
          </a:prstGeom>
          <a:ln w="12700">
            <a:miter lim="400000"/>
          </a:ln>
        </p:spPr>
      </p:pic>
      <p:sp>
        <p:nvSpPr>
          <p:cNvPr id="1037" name="Configuration for right figure"/>
          <p:cNvSpPr txBox="1"/>
          <p:nvPr/>
        </p:nvSpPr>
        <p:spPr>
          <a:xfrm>
            <a:off x="1206500" y="2268104"/>
            <a:ext cx="21971000" cy="9347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b="1" sz="5500"/>
            </a:lvl1pPr>
          </a:lstStyle>
          <a:p>
            <a:pPr/>
            <a:r>
              <a:t>Log-SGN parameters optimization</a:t>
            </a:r>
          </a:p>
        </p:txBody>
      </p:sp>
      <p:sp>
        <p:nvSpPr>
          <p:cNvPr id="1038" name="Open: MU code basic/3 Basic EESM-log-SGN method/eesmLogSGNBasic.m"/>
          <p:cNvSpPr txBox="1"/>
          <p:nvPr/>
        </p:nvSpPr>
        <p:spPr>
          <a:xfrm>
            <a:off x="1319201" y="3367267"/>
            <a:ext cx="20723030" cy="1461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Open: MU code basic/3 Basic EESM-log-SGN method/eesmLogSGNBasic.m </a:t>
            </a:r>
          </a:p>
        </p:txBody>
      </p:sp>
      <p:sp>
        <p:nvSpPr>
          <p:cNvPr id="1039" name="Body Level One…"/>
          <p:cNvSpPr txBox="1"/>
          <p:nvPr/>
        </p:nvSpPr>
        <p:spPr>
          <a:xfrm>
            <a:off x="1681357" y="5327915"/>
            <a:ext cx="10491769" cy="859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lvl="1" marL="432815" indent="-432815" defTabSz="1731217">
              <a:spcBef>
                <a:spcPts val="3100"/>
              </a:spcBef>
              <a:buSzPct val="123000"/>
              <a:buChar char="•"/>
              <a:defRPr sz="3400"/>
            </a:pPr>
            <a:r>
              <a:t>Load: “sinrPer_Config192_Model-B_1-by-1_MCS5.mat” &amp; “eesmEffSinr_Config192_Model-B_1-by-1_MCS5.mat”</a:t>
            </a:r>
          </a:p>
          <a:p>
            <a:pPr marL="340893" indent="-340893" defTabSz="1731217">
              <a:spcBef>
                <a:spcPts val="3100"/>
              </a:spcBef>
              <a:buSzPct val="100000"/>
              <a:buChar char="•"/>
              <a:defRPr sz="3400"/>
            </a:pPr>
            <a:r>
              <a:t>Choose the RX SNR snrs(snrIdx) that we want to simulate </a:t>
            </a:r>
          </a:p>
          <a:p>
            <a:pPr lvl="1" marL="432815" indent="-432815" defTabSz="1731217">
              <a:spcBef>
                <a:spcPts val="3100"/>
              </a:spcBef>
              <a:buSzPct val="123000"/>
              <a:buChar char="•"/>
              <a:defRPr sz="3400"/>
            </a:pPr>
            <a:r>
              <a:t>Run eesmLogSGNBasic.m to obtain effective SINR histogram and statistically fit the histogram into the log-SGN distribution</a:t>
            </a:r>
          </a:p>
        </p:txBody>
      </p:sp>
      <p:pic>
        <p:nvPicPr>
          <p:cNvPr id="1040" name="Screen Shot 2021-05-13 at 4.09.56 PM.png" descr="Screen Shot 2021-05-13 at 4.09.56 PM.png"/>
          <p:cNvPicPr>
            <a:picLocks noChangeAspect="1"/>
          </p:cNvPicPr>
          <p:nvPr/>
        </p:nvPicPr>
        <p:blipFill>
          <a:blip r:embed="rId3">
            <a:extLst/>
          </a:blip>
          <a:srcRect l="0" t="2629" r="0" b="0"/>
          <a:stretch>
            <a:fillRect/>
          </a:stretch>
        </p:blipFill>
        <p:spPr>
          <a:xfrm>
            <a:off x="12188038" y="5067300"/>
            <a:ext cx="11959920" cy="35814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PHY layer configuration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PHY configuration 2</a:t>
            </a:r>
          </a:p>
        </p:txBody>
      </p:sp>
      <p:sp>
        <p:nvSpPr>
          <p:cNvPr id="1043" name="Slide Number"/>
          <p:cNvSpPr txBox="1"/>
          <p:nvPr>
            <p:ph type="sldNum" sz="quarter" idx="4294967295"/>
          </p:nvPr>
        </p:nvSpPr>
        <p:spPr>
          <a:xfrm>
            <a:off x="12001499" y="13080995"/>
            <a:ext cx="368504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044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16603" r="0" b="10174"/>
          <a:stretch>
            <a:fillRect/>
          </a:stretch>
        </p:blipFill>
        <p:spPr>
          <a:xfrm>
            <a:off x="21542545" y="11398"/>
            <a:ext cx="2857503" cy="2092295"/>
          </a:xfrm>
          <a:prstGeom prst="rect">
            <a:avLst/>
          </a:prstGeom>
          <a:ln w="12700">
            <a:miter lim="400000"/>
          </a:ln>
        </p:spPr>
      </p:pic>
      <p:sp>
        <p:nvSpPr>
          <p:cNvPr id="1045" name="Configuration for right figure"/>
          <p:cNvSpPr txBox="1"/>
          <p:nvPr/>
        </p:nvSpPr>
        <p:spPr>
          <a:xfrm>
            <a:off x="1206500" y="2268104"/>
            <a:ext cx="21971000" cy="9347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b="1" sz="5500"/>
            </a:lvl1pPr>
          </a:lstStyle>
          <a:p>
            <a:pPr/>
            <a:r>
              <a:t>Log-SGN parameters optimization</a:t>
            </a:r>
          </a:p>
        </p:txBody>
      </p:sp>
      <p:sp>
        <p:nvSpPr>
          <p:cNvPr id="1046" name="Open: MU code basic/3 Basic EESM-log-SGN method/eesmLogSGNBasic.m"/>
          <p:cNvSpPr txBox="1"/>
          <p:nvPr/>
        </p:nvSpPr>
        <p:spPr>
          <a:xfrm>
            <a:off x="1319201" y="3367267"/>
            <a:ext cx="20723030" cy="1461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Open: MU code basic/3 Basic EESM-log-SGN method/eesmLogSGNBasic.m </a:t>
            </a:r>
          </a:p>
        </p:txBody>
      </p:sp>
      <p:sp>
        <p:nvSpPr>
          <p:cNvPr id="1047" name="Body Level One…"/>
          <p:cNvSpPr txBox="1"/>
          <p:nvPr/>
        </p:nvSpPr>
        <p:spPr>
          <a:xfrm>
            <a:off x="1681357" y="5327915"/>
            <a:ext cx="10290804" cy="859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defTabSz="1731217">
              <a:spcBef>
                <a:spcPts val="3100"/>
              </a:spcBef>
              <a:defRPr sz="3400"/>
            </a:pPr>
            <a:r>
              <a:t>Outputs of log-SGN parameters optimization:</a:t>
            </a:r>
          </a:p>
          <a:p>
            <a:pPr lvl="1" marL="432815" indent="-432815" defTabSz="1731217">
              <a:spcBef>
                <a:spcPts val="3100"/>
              </a:spcBef>
              <a:buSzPct val="123000"/>
              <a:buChar char="•"/>
              <a:defRPr sz="3400"/>
            </a:pPr>
            <a:r>
              <a:t>snr_LogSGNParam_Config192_Model-B_1-by-1_MCS5.mat</a:t>
            </a:r>
          </a:p>
          <a:p>
            <a:pPr lvl="1" marL="721894" indent="-340894" defTabSz="1731217">
              <a:spcBef>
                <a:spcPts val="3100"/>
              </a:spcBef>
              <a:buSzPct val="60000"/>
              <a:buBlip>
                <a:blip r:embed="rId3"/>
              </a:buBlip>
              <a:defRPr sz="3400"/>
            </a:pPr>
            <a:r>
              <a:t>Can be converted into snr_LogSGNParam_Config192_Model-B_1-by-1_MCS5.txt in ns-3 format via logSGNmat2txt.m</a:t>
            </a:r>
          </a:p>
          <a:p>
            <a:pPr marL="340893" indent="-340893" defTabSz="1731217">
              <a:spcBef>
                <a:spcPts val="3100"/>
              </a:spcBef>
              <a:buSzPct val="100000"/>
              <a:buChar char="•"/>
              <a:defRPr sz="3400"/>
            </a:pPr>
            <a:r>
              <a:t>A figure on the right</a:t>
            </a:r>
          </a:p>
          <a:p>
            <a:pPr lvl="1" marL="721894" indent="-340893" defTabSz="1731217">
              <a:spcBef>
                <a:spcPts val="3100"/>
              </a:spcBef>
              <a:buSzPct val="60000"/>
              <a:buBlip>
                <a:blip r:embed="rId3"/>
              </a:buBlip>
              <a:defRPr sz="3400"/>
            </a:pPr>
            <a:r>
              <a:t>Effective SINR histogram under traditional L2S mapping</a:t>
            </a:r>
          </a:p>
          <a:p>
            <a:pPr lvl="1" marL="721894" indent="-340893" defTabSz="1731217">
              <a:spcBef>
                <a:spcPts val="3100"/>
              </a:spcBef>
              <a:buSzPct val="60000"/>
              <a:buBlip>
                <a:blip r:embed="rId3"/>
              </a:buBlip>
              <a:defRPr sz="3400"/>
            </a:pPr>
            <a:r>
              <a:t>Optimized log-SGN distribution by EESM-log-SGN method</a:t>
            </a:r>
          </a:p>
        </p:txBody>
      </p:sp>
      <p:pic>
        <p:nvPicPr>
          <p:cNvPr id="1048" name="untitled.png" descr="untitled.png"/>
          <p:cNvPicPr>
            <a:picLocks noChangeAspect="1"/>
          </p:cNvPicPr>
          <p:nvPr/>
        </p:nvPicPr>
        <p:blipFill>
          <a:blip r:embed="rId4">
            <a:extLst/>
          </a:blip>
          <a:srcRect l="5001" t="2214" r="5001" b="2213"/>
          <a:stretch>
            <a:fillRect/>
          </a:stretch>
        </p:blipFill>
        <p:spPr>
          <a:xfrm>
            <a:off x="11961334" y="4354221"/>
            <a:ext cx="10786393" cy="85908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Outline for the following present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Outline for the following presentation</a:t>
            </a:r>
          </a:p>
        </p:txBody>
      </p:sp>
      <p:sp>
        <p:nvSpPr>
          <p:cNvPr id="1051" name="Background…"/>
          <p:cNvSpPr txBox="1"/>
          <p:nvPr>
            <p:ph type="body" idx="1"/>
          </p:nvPr>
        </p:nvSpPr>
        <p:spPr>
          <a:xfrm>
            <a:off x="1206500" y="3227557"/>
            <a:ext cx="21971000" cy="8256014"/>
          </a:xfrm>
          <a:prstGeom prst="rect">
            <a:avLst/>
          </a:prstGeom>
        </p:spPr>
        <p:txBody>
          <a:bodyPr lIns="50800" tIns="50800" rIns="50800" bIns="50800"/>
          <a:lstStyle/>
          <a:p>
            <a:pPr marL="641683" indent="-641683" defTabSz="2438337">
              <a:lnSpc>
                <a:spcPct val="90000"/>
              </a:lnSpc>
              <a:spcBef>
                <a:spcPts val="4500"/>
              </a:spcBef>
              <a:buSzPct val="100000"/>
              <a:buAutoNum type="arabicPeriod" startAt="1"/>
              <a:defRPr b="0" sz="4800">
                <a:uFill>
                  <a:solidFill>
                    <a:srgbClr val="333333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Motivations for efficient PHY layer abstraction</a:t>
            </a:r>
            <a:endParaRPr>
              <a:latin typeface="+mn-lt"/>
              <a:ea typeface="+mn-ea"/>
              <a:cs typeface="+mn-cs"/>
              <a:sym typeface="Helvetica Neue"/>
            </a:endParaRPr>
          </a:p>
          <a:p>
            <a:pPr marL="641683" indent="-641683" defTabSz="2438337">
              <a:lnSpc>
                <a:spcPct val="90000"/>
              </a:lnSpc>
              <a:spcBef>
                <a:spcPts val="4500"/>
              </a:spcBef>
              <a:buSzPct val="100000"/>
              <a:buAutoNum type="arabicPeriod" startAt="1"/>
              <a:defRPr b="0" sz="4800">
                <a:uFill>
                  <a:solidFill>
                    <a:srgbClr val="333333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Principles of EESM-log-SGN </a:t>
            </a:r>
            <a:endParaRPr>
              <a:latin typeface="+mn-lt"/>
              <a:ea typeface="+mn-ea"/>
              <a:cs typeface="+mn-cs"/>
              <a:sym typeface="Helvetica Neue"/>
            </a:endParaRPr>
          </a:p>
          <a:p>
            <a:pPr marL="641683" indent="-641683" defTabSz="2438337">
              <a:lnSpc>
                <a:spcPct val="90000"/>
              </a:lnSpc>
              <a:spcBef>
                <a:spcPts val="4500"/>
              </a:spcBef>
              <a:buSzPct val="100000"/>
              <a:buAutoNum type="arabicPeriod" startAt="1"/>
              <a:defRPr b="0" sz="4800">
                <a:uFill>
                  <a:solidFill>
                    <a:srgbClr val="333333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Implementation guide of EESM-log-SGN</a:t>
            </a:r>
            <a:endParaRPr>
              <a:latin typeface="+mn-lt"/>
              <a:ea typeface="+mn-ea"/>
              <a:cs typeface="+mn-cs"/>
              <a:sym typeface="Helvetica Neue"/>
            </a:endParaRPr>
          </a:p>
          <a:p>
            <a:pPr marL="641683" indent="-641683" defTabSz="2438337">
              <a:lnSpc>
                <a:spcPct val="90000"/>
              </a:lnSpc>
              <a:spcBef>
                <a:spcPts val="4500"/>
              </a:spcBef>
              <a:buSzPct val="100000"/>
              <a:buAutoNum type="arabicPeriod" startAt="1"/>
              <a:defRPr b="0" sz="4800">
                <a:uFill>
                  <a:solidFill>
                    <a:srgbClr val="333333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Demo of MATLAB offline link simulation steps (main part of this tutorial)</a:t>
            </a:r>
          </a:p>
          <a:p>
            <a:pPr marL="641683" indent="-641683" defTabSz="2438337">
              <a:lnSpc>
                <a:spcPct val="90000"/>
              </a:lnSpc>
              <a:spcBef>
                <a:spcPts val="4500"/>
              </a:spcBef>
              <a:buSzPct val="100000"/>
              <a:buAutoNum type="arabicPeriod" startAt="1"/>
              <a:defRPr b="0" sz="4800">
                <a:solidFill>
                  <a:schemeClr val="accent5"/>
                </a:solidFill>
                <a:uFill>
                  <a:solidFill>
                    <a:srgbClr val="333333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Demo of ns-3 online network simulation steps</a:t>
            </a:r>
          </a:p>
        </p:txBody>
      </p:sp>
      <p:sp>
        <p:nvSpPr>
          <p:cNvPr id="1052" name="Slide Number"/>
          <p:cNvSpPr txBox="1"/>
          <p:nvPr>
            <p:ph type="sldNum" sz="quarter" idx="4294967295"/>
          </p:nvPr>
        </p:nvSpPr>
        <p:spPr>
          <a:xfrm>
            <a:off x="12001499" y="13080995"/>
            <a:ext cx="368504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053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16603" r="0" b="10174"/>
          <a:stretch>
            <a:fillRect/>
          </a:stretch>
        </p:blipFill>
        <p:spPr>
          <a:xfrm>
            <a:off x="21542545" y="11398"/>
            <a:ext cx="2857503" cy="20922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Screen Shot 2021-06-10 at 4.18.56 PM.png" descr="Screen Shot 2021-06-10 at 4.18.56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63736" y="5618252"/>
            <a:ext cx="14266144" cy="6817450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Backgroun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What is PHY layer abstraction?</a:t>
            </a:r>
          </a:p>
        </p:txBody>
      </p:sp>
      <p:sp>
        <p:nvSpPr>
          <p:cNvPr id="238" name="Slide Number"/>
          <p:cNvSpPr txBox="1"/>
          <p:nvPr>
            <p:ph type="sldNum" sz="quarter" idx="4294967295"/>
          </p:nvPr>
        </p:nvSpPr>
        <p:spPr>
          <a:xfrm>
            <a:off x="12065050" y="13080995"/>
            <a:ext cx="241403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39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0" t="16603" r="0" b="10174"/>
          <a:stretch>
            <a:fillRect/>
          </a:stretch>
        </p:blipFill>
        <p:spPr>
          <a:xfrm>
            <a:off x="21542545" y="11398"/>
            <a:ext cx="2857503" cy="2092295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OFDM/OFDMA MIMO/MU-MIMO…"/>
          <p:cNvSpPr txBox="1"/>
          <p:nvPr/>
        </p:nvSpPr>
        <p:spPr>
          <a:xfrm>
            <a:off x="636317" y="3106066"/>
            <a:ext cx="23507970" cy="335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609598" indent="-609598">
              <a:lnSpc>
                <a:spcPct val="72000"/>
              </a:lnSpc>
              <a:buSzPct val="123000"/>
              <a:buChar char="•"/>
            </a:pPr>
            <a:r>
              <a:t>PHY layer abstraction represents packet error rate (PER) as a function of</a:t>
            </a:r>
          </a:p>
          <a:p>
            <a:pPr>
              <a:lnSpc>
                <a:spcPct val="72000"/>
              </a:lnSpc>
            </a:pPr>
            <a:r>
              <a:t>                                           </a:t>
            </a:r>
          </a:p>
        </p:txBody>
      </p:sp>
      <p:sp>
        <p:nvSpPr>
          <p:cNvPr id="241" name="Subcarriers allocation"/>
          <p:cNvSpPr txBox="1"/>
          <p:nvPr/>
        </p:nvSpPr>
        <p:spPr>
          <a:xfrm>
            <a:off x="8802793" y="3896344"/>
            <a:ext cx="4508138" cy="1485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solidFill>
                  <a:schemeClr val="accent4">
                    <a:satOff val="-32786"/>
                    <a:lumOff val="-11960"/>
                  </a:schemeClr>
                </a:solidFill>
              </a:defRPr>
            </a:lvl1pPr>
          </a:lstStyle>
          <a:p>
            <a:pPr/>
            <a:r>
              <a:t>Subcarriers allocation</a:t>
            </a:r>
          </a:p>
        </p:txBody>
      </p:sp>
      <p:sp>
        <p:nvSpPr>
          <p:cNvPr id="242" name="Channel type"/>
          <p:cNvSpPr txBox="1"/>
          <p:nvPr/>
        </p:nvSpPr>
        <p:spPr>
          <a:xfrm>
            <a:off x="1398324" y="4209940"/>
            <a:ext cx="4508139" cy="82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solidFill>
                  <a:schemeClr val="accent5"/>
                </a:solidFill>
              </a:defRPr>
            </a:lvl1pPr>
          </a:lstStyle>
          <a:p>
            <a:pPr/>
            <a:r>
              <a:t>Channel type</a:t>
            </a:r>
          </a:p>
        </p:txBody>
      </p:sp>
      <p:sp>
        <p:nvSpPr>
          <p:cNvPr id="243" name="RX SNR"/>
          <p:cNvSpPr txBox="1"/>
          <p:nvPr/>
        </p:nvSpPr>
        <p:spPr>
          <a:xfrm>
            <a:off x="17609974" y="4228700"/>
            <a:ext cx="2934079" cy="82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solidFill>
                  <a:schemeClr val="accent5">
                    <a:lumOff val="8676"/>
                  </a:schemeClr>
                </a:solidFill>
              </a:defRPr>
            </a:lvl1pPr>
          </a:lstStyle>
          <a:p>
            <a:pPr/>
            <a:r>
              <a:t>RX SNR</a:t>
            </a:r>
          </a:p>
        </p:txBody>
      </p:sp>
      <p:sp>
        <p:nvSpPr>
          <p:cNvPr id="244" name="Nrx RX chains"/>
          <p:cNvSpPr txBox="1"/>
          <p:nvPr/>
        </p:nvSpPr>
        <p:spPr>
          <a:xfrm>
            <a:off x="13498124" y="3858825"/>
            <a:ext cx="3501850" cy="1485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solidFill>
                  <a:schemeClr val="accent2">
                    <a:lumOff val="-9921"/>
                  </a:schemeClr>
                </a:solidFill>
              </a:defRPr>
            </a:lvl1pPr>
          </a:lstStyle>
          <a:p>
            <a:pPr/>
            <a:r>
              <a:t>MIMO dimension</a:t>
            </a:r>
          </a:p>
        </p:txBody>
      </p:sp>
      <p:sp>
        <p:nvSpPr>
          <p:cNvPr id="245" name="MCS"/>
          <p:cNvSpPr txBox="1"/>
          <p:nvPr/>
        </p:nvSpPr>
        <p:spPr>
          <a:xfrm>
            <a:off x="6016883" y="4191179"/>
            <a:ext cx="1514553" cy="820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chemeClr val="accent3">
                    <a:satOff val="-7500"/>
                    <a:lumOff val="-10588"/>
                  </a:schemeClr>
                </a:solidFill>
              </a:defRPr>
            </a:lvl1pPr>
          </a:lstStyle>
          <a:p>
            <a:pPr/>
            <a:r>
              <a:t>MCS</a:t>
            </a:r>
          </a:p>
        </p:txBody>
      </p:sp>
      <p:sp>
        <p:nvSpPr>
          <p:cNvPr id="246" name="RX SNR"/>
          <p:cNvSpPr txBox="1"/>
          <p:nvPr/>
        </p:nvSpPr>
        <p:spPr>
          <a:xfrm>
            <a:off x="20797026" y="4228699"/>
            <a:ext cx="2934079" cy="82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solidFill>
                  <a:schemeClr val="accent6"/>
                </a:solidFill>
              </a:defRPr>
            </a:lvl1pPr>
          </a:lstStyle>
          <a:p>
            <a:pPr/>
            <a:r>
              <a:t>RX INR</a:t>
            </a:r>
          </a:p>
        </p:txBody>
      </p:sp>
      <p:sp>
        <p:nvSpPr>
          <p:cNvPr id="247" name="Rectangle"/>
          <p:cNvSpPr/>
          <p:nvPr/>
        </p:nvSpPr>
        <p:spPr>
          <a:xfrm>
            <a:off x="7441534" y="9508248"/>
            <a:ext cx="6018007" cy="3359125"/>
          </a:xfrm>
          <a:prstGeom prst="rect">
            <a:avLst/>
          </a:prstGeom>
          <a:solidFill>
            <a:srgbClr val="D5D5D5">
              <a:alpha val="90275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48" name="Single link, 40,000 packets, targeting [10-2, 1] avg PER"/>
          <p:cNvSpPr txBox="1"/>
          <p:nvPr/>
        </p:nvSpPr>
        <p:spPr>
          <a:xfrm>
            <a:off x="10882734" y="12442510"/>
            <a:ext cx="6354573" cy="572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/>
            <a:r>
              <a:t>Full PHY simulation block diagram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Outline for the following present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Backup slides</a:t>
            </a:r>
          </a:p>
        </p:txBody>
      </p:sp>
      <p:sp>
        <p:nvSpPr>
          <p:cNvPr id="1056" name="Slide Number"/>
          <p:cNvSpPr txBox="1"/>
          <p:nvPr>
            <p:ph type="sldNum" sz="quarter" idx="4294967295"/>
          </p:nvPr>
        </p:nvSpPr>
        <p:spPr>
          <a:xfrm>
            <a:off x="12001499" y="13080995"/>
            <a:ext cx="368504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057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16603" r="0" b="10174"/>
          <a:stretch>
            <a:fillRect/>
          </a:stretch>
        </p:blipFill>
        <p:spPr>
          <a:xfrm>
            <a:off x="21542545" y="11398"/>
            <a:ext cx="2857503" cy="20922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History of ns-3 Error Mode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History of ns-3 Error Models</a:t>
            </a:r>
          </a:p>
        </p:txBody>
      </p:sp>
      <p:sp>
        <p:nvSpPr>
          <p:cNvPr id="1060" name="YANS model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YANS model</a:t>
            </a:r>
          </a:p>
        </p:txBody>
      </p:sp>
      <p:sp>
        <p:nvSpPr>
          <p:cNvPr id="1061" name="Slide Number"/>
          <p:cNvSpPr txBox="1"/>
          <p:nvPr>
            <p:ph type="sldNum" sz="quarter" idx="4294967295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062" name="Body Level One…"/>
          <p:cNvSpPr txBox="1"/>
          <p:nvPr/>
        </p:nvSpPr>
        <p:spPr>
          <a:xfrm>
            <a:off x="1206500" y="4248503"/>
            <a:ext cx="21971000" cy="825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lvl="1" marL="609600" indent="-609600">
              <a:buSzPct val="123000"/>
              <a:buChar char="•"/>
            </a:pPr>
            <a:r>
              <a:t>Original ns-3 Wi-Fi PHY is based on OFDM, SISO, </a:t>
            </a:r>
            <a:r>
              <a:rPr>
                <a:solidFill>
                  <a:srgbClr val="0076BA"/>
                </a:solidFill>
              </a:rPr>
              <a:t>frequency-flat additive white Gaussian noise (AWGN)</a:t>
            </a:r>
            <a:r>
              <a:t> channel, and can be </a:t>
            </a:r>
            <a:r>
              <a:rPr>
                <a:solidFill>
                  <a:srgbClr val="EE220C"/>
                </a:solidFill>
              </a:rPr>
              <a:t>easily computed </a:t>
            </a:r>
          </a:p>
          <a:p>
            <a:pPr lvl="1" marL="609600" indent="-609600">
              <a:buSzPct val="123000"/>
              <a:buChar char="•"/>
            </a:pPr>
            <a:r>
              <a:t>However, </a:t>
            </a:r>
            <a:r>
              <a:rPr>
                <a:solidFill>
                  <a:srgbClr val="0076BA"/>
                </a:solidFill>
              </a:rPr>
              <a:t>frequently-selective fading channels </a:t>
            </a:r>
            <a:r>
              <a:t>commonly occur in OFDM system, and this greatly impacts system performance </a:t>
            </a:r>
            <a:endParaRPr sz="1200"/>
          </a:p>
          <a:p>
            <a:pPr lvl="1" marL="609600" indent="-609600">
              <a:buSzPct val="123000"/>
              <a:buChar char="•"/>
            </a:pPr>
          </a:p>
        </p:txBody>
      </p:sp>
      <p:pic>
        <p:nvPicPr>
          <p:cNvPr id="1063" name="Screen Shot 2021-05-29 at 5.52.32 PM.png" descr="Screen Shot 2021-05-29 at 5.52.32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31433" y="7626532"/>
            <a:ext cx="10219544" cy="5321420"/>
          </a:xfrm>
          <a:prstGeom prst="rect">
            <a:avLst/>
          </a:prstGeom>
          <a:ln w="12700">
            <a:miter lim="400000"/>
          </a:ln>
        </p:spPr>
      </p:pic>
      <p:sp>
        <p:nvSpPr>
          <p:cNvPr id="1064" name="Rectangle"/>
          <p:cNvSpPr/>
          <p:nvPr/>
        </p:nvSpPr>
        <p:spPr>
          <a:xfrm>
            <a:off x="8480975" y="8986343"/>
            <a:ext cx="1899601" cy="48024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History of ns-3 Error Mode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History of ns-3 Error Models</a:t>
            </a:r>
          </a:p>
        </p:txBody>
      </p:sp>
      <p:sp>
        <p:nvSpPr>
          <p:cNvPr id="1067" name="Link-to-system (L2S) mapping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Link-to-system (L2S) mapping</a:t>
            </a:r>
          </a:p>
        </p:txBody>
      </p:sp>
      <p:sp>
        <p:nvSpPr>
          <p:cNvPr id="1068" name="Slide Number"/>
          <p:cNvSpPr txBox="1"/>
          <p:nvPr>
            <p:ph type="sldNum" sz="quarter" idx="4294967295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069" name="Body Level One…"/>
          <p:cNvSpPr txBox="1"/>
          <p:nvPr/>
        </p:nvSpPr>
        <p:spPr>
          <a:xfrm>
            <a:off x="1206500" y="4248503"/>
            <a:ext cx="21971000" cy="825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lvl="1" marL="609600" indent="-609600">
              <a:buSzPct val="123000"/>
              <a:buChar char="•"/>
            </a:pPr>
            <a:r>
              <a:t>A traditional abstraction for OFDM MIMO based PHY over a frequency-selective channel</a:t>
            </a:r>
          </a:p>
          <a:p>
            <a:pPr lvl="1" marL="609600" indent="-609600">
              <a:buSzPct val="123000"/>
              <a:buChar char="•"/>
            </a:pPr>
            <a:r>
              <a:t>Block diagram suggested by IEEE TGax group:</a:t>
            </a:r>
          </a:p>
        </p:txBody>
      </p:sp>
      <p:pic>
        <p:nvPicPr>
          <p:cNvPr id="1070" name="image2.tif" descr="image2.tif"/>
          <p:cNvPicPr>
            <a:picLocks noChangeAspect="1"/>
          </p:cNvPicPr>
          <p:nvPr/>
        </p:nvPicPr>
        <p:blipFill>
          <a:blip r:embed="rId2">
            <a:extLst/>
          </a:blip>
          <a:srcRect l="16252" t="16767" r="9747" b="24894"/>
          <a:stretch>
            <a:fillRect/>
          </a:stretch>
        </p:blipFill>
        <p:spPr>
          <a:xfrm>
            <a:off x="20168559" y="6205934"/>
            <a:ext cx="2687822" cy="13039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1" name="traditionalL2S.png" descr="traditionalL2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67320" y="7379840"/>
            <a:ext cx="19049360" cy="44775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Backup slides"/>
          <p:cNvSpPr txBox="1"/>
          <p:nvPr>
            <p:ph type="title"/>
          </p:nvPr>
        </p:nvSpPr>
        <p:spPr>
          <a:xfrm>
            <a:off x="1206500" y="889555"/>
            <a:ext cx="21971000" cy="1433167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Backup slides</a:t>
            </a:r>
          </a:p>
        </p:txBody>
      </p:sp>
      <p:sp>
        <p:nvSpPr>
          <p:cNvPr id="1074" name="Link-to-system (L2S) mapping"/>
          <p:cNvSpPr txBox="1"/>
          <p:nvPr>
            <p:ph type="body" sz="quarter" idx="1"/>
          </p:nvPr>
        </p:nvSpPr>
        <p:spPr>
          <a:xfrm>
            <a:off x="1206500" y="2212725"/>
            <a:ext cx="21971000" cy="934780"/>
          </a:xfrm>
          <a:prstGeom prst="rect">
            <a:avLst/>
          </a:prstGeom>
        </p:spPr>
        <p:txBody>
          <a:bodyPr/>
          <a:lstStyle>
            <a:lvl1pPr defTabSz="817244">
              <a:defRPr sz="5400"/>
            </a:lvl1pPr>
          </a:lstStyle>
          <a:p>
            <a:pPr/>
            <a:r>
              <a:t>Simulation steps to implement L2S suggested by IEEE TGax group</a:t>
            </a:r>
          </a:p>
        </p:txBody>
      </p:sp>
      <p:sp>
        <p:nvSpPr>
          <p:cNvPr id="1075" name="Slide Number"/>
          <p:cNvSpPr txBox="1"/>
          <p:nvPr>
            <p:ph type="sldNum" sz="quarter" idx="4294967295"/>
          </p:nvPr>
        </p:nvSpPr>
        <p:spPr>
          <a:xfrm>
            <a:off x="12001499" y="13080995"/>
            <a:ext cx="368504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076" name="Screen Shot 2021-04-13 at 8.41.14 PM.png" descr="Screen Shot 2021-04-13 at 8.41.1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09887" y="3145720"/>
            <a:ext cx="18775867" cy="4756797"/>
          </a:xfrm>
          <a:prstGeom prst="rect">
            <a:avLst/>
          </a:prstGeom>
          <a:ln w="12700">
            <a:miter lim="400000"/>
          </a:ln>
        </p:spPr>
      </p:pic>
      <p:sp>
        <p:nvSpPr>
          <p:cNvPr id="1077" name="Line"/>
          <p:cNvSpPr/>
          <p:nvPr/>
        </p:nvSpPr>
        <p:spPr>
          <a:xfrm flipH="1" flipV="1">
            <a:off x="4982955" y="6667526"/>
            <a:ext cx="4346510" cy="2249646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078" name="Line"/>
          <p:cNvSpPr/>
          <p:nvPr/>
        </p:nvSpPr>
        <p:spPr>
          <a:xfrm flipV="1">
            <a:off x="1499485" y="6501324"/>
            <a:ext cx="1593538" cy="1593538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1079" name="Screen Shot 2021-04-09 at 10.09.32 AM.png" descr="Screen Shot 2021-04-09 at 10.09.32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777494" y="9047843"/>
            <a:ext cx="12443078" cy="3081749"/>
          </a:xfrm>
          <a:prstGeom prst="rect">
            <a:avLst/>
          </a:prstGeom>
          <a:ln w="12700">
            <a:miter lim="400000"/>
          </a:ln>
        </p:spPr>
      </p:pic>
      <p:sp>
        <p:nvSpPr>
          <p:cNvPr id="1080" name="Line"/>
          <p:cNvSpPr/>
          <p:nvPr/>
        </p:nvSpPr>
        <p:spPr>
          <a:xfrm flipV="1">
            <a:off x="12439210" y="6804370"/>
            <a:ext cx="5945369" cy="2391546"/>
          </a:xfrm>
          <a:prstGeom prst="line">
            <a:avLst/>
          </a:prstGeom>
          <a:ln w="25400">
            <a:solidFill>
              <a:schemeClr val="accent3">
                <a:satOff val="-7500"/>
                <a:lumOff val="-10588"/>
              </a:schemeClr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081" name="Line"/>
          <p:cNvSpPr/>
          <p:nvPr/>
        </p:nvSpPr>
        <p:spPr>
          <a:xfrm flipH="1" flipV="1">
            <a:off x="20084862" y="6748576"/>
            <a:ext cx="3658166" cy="3391783"/>
          </a:xfrm>
          <a:prstGeom prst="line">
            <a:avLst/>
          </a:prstGeom>
          <a:ln w="25400">
            <a:solidFill>
              <a:schemeClr val="accent3">
                <a:satOff val="-7500"/>
                <a:lumOff val="-10588"/>
              </a:schemeClr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1082" name="Image" descr="Image"/>
          <p:cNvPicPr>
            <a:picLocks noChangeAspect="1"/>
          </p:cNvPicPr>
          <p:nvPr/>
        </p:nvPicPr>
        <p:blipFill>
          <a:blip r:embed="rId4">
            <a:extLst/>
          </a:blip>
          <a:srcRect l="0" t="16603" r="0" b="10174"/>
          <a:stretch>
            <a:fillRect/>
          </a:stretch>
        </p:blipFill>
        <p:spPr>
          <a:xfrm>
            <a:off x="21542545" y="11398"/>
            <a:ext cx="2857503" cy="20922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3" name="Screen Shot 2021-06-10 at 4.18.56 PM.png" descr="Screen Shot 2021-06-10 at 4.18.56 PM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50456" y="8322549"/>
            <a:ext cx="9484334" cy="45323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Rectangle"/>
          <p:cNvSpPr/>
          <p:nvPr/>
        </p:nvSpPr>
        <p:spPr>
          <a:xfrm>
            <a:off x="2314562" y="4264183"/>
            <a:ext cx="2908675" cy="135313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086" name="Rectangle"/>
          <p:cNvSpPr/>
          <p:nvPr/>
        </p:nvSpPr>
        <p:spPr>
          <a:xfrm>
            <a:off x="18559405" y="3470433"/>
            <a:ext cx="4997236" cy="1699769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087" name="Fading channels to multiple users"/>
          <p:cNvSpPr txBox="1"/>
          <p:nvPr/>
        </p:nvSpPr>
        <p:spPr>
          <a:xfrm>
            <a:off x="18740124" y="3589487"/>
            <a:ext cx="4684696" cy="1461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Fading channels to multiple users</a:t>
            </a:r>
          </a:p>
        </p:txBody>
      </p:sp>
      <p:sp>
        <p:nvSpPr>
          <p:cNvPr id="1088" name="Line"/>
          <p:cNvSpPr/>
          <p:nvPr/>
        </p:nvSpPr>
        <p:spPr>
          <a:xfrm>
            <a:off x="1489991" y="4889139"/>
            <a:ext cx="836679" cy="5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089" name="Bits"/>
          <p:cNvSpPr txBox="1"/>
          <p:nvPr/>
        </p:nvSpPr>
        <p:spPr>
          <a:xfrm>
            <a:off x="261008" y="4484925"/>
            <a:ext cx="1164032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Bits</a:t>
            </a:r>
          </a:p>
        </p:txBody>
      </p:sp>
      <p:sp>
        <p:nvSpPr>
          <p:cNvPr id="1090" name="FEC encoding"/>
          <p:cNvSpPr txBox="1"/>
          <p:nvPr/>
        </p:nvSpPr>
        <p:spPr>
          <a:xfrm>
            <a:off x="2488532" y="4158315"/>
            <a:ext cx="2794506" cy="1461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FEC encoding</a:t>
            </a:r>
          </a:p>
        </p:txBody>
      </p:sp>
      <p:sp>
        <p:nvSpPr>
          <p:cNvPr id="1091" name="Line"/>
          <p:cNvSpPr/>
          <p:nvPr/>
        </p:nvSpPr>
        <p:spPr>
          <a:xfrm>
            <a:off x="5246804" y="4982305"/>
            <a:ext cx="1164037" cy="5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092" name="Rectangle"/>
          <p:cNvSpPr/>
          <p:nvPr/>
        </p:nvSpPr>
        <p:spPr>
          <a:xfrm>
            <a:off x="6365580" y="2607361"/>
            <a:ext cx="2352634" cy="4749895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093" name="Stream parser"/>
          <p:cNvSpPr txBox="1"/>
          <p:nvPr/>
        </p:nvSpPr>
        <p:spPr>
          <a:xfrm>
            <a:off x="6557257" y="4251481"/>
            <a:ext cx="2173660" cy="1461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Stream parser</a:t>
            </a:r>
          </a:p>
        </p:txBody>
      </p:sp>
      <p:sp>
        <p:nvSpPr>
          <p:cNvPr id="1094" name="Line"/>
          <p:cNvSpPr/>
          <p:nvPr/>
        </p:nvSpPr>
        <p:spPr>
          <a:xfrm>
            <a:off x="10098647" y="3035386"/>
            <a:ext cx="1164037" cy="2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095" name="Line"/>
          <p:cNvSpPr/>
          <p:nvPr/>
        </p:nvSpPr>
        <p:spPr>
          <a:xfrm>
            <a:off x="8721558" y="4064617"/>
            <a:ext cx="1164037" cy="4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096" name="Line"/>
          <p:cNvSpPr/>
          <p:nvPr/>
        </p:nvSpPr>
        <p:spPr>
          <a:xfrm>
            <a:off x="8721558" y="6423452"/>
            <a:ext cx="1164037" cy="4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097" name="Rectangle"/>
          <p:cNvSpPr/>
          <p:nvPr/>
        </p:nvSpPr>
        <p:spPr>
          <a:xfrm>
            <a:off x="9860553" y="2607361"/>
            <a:ext cx="2352634" cy="4749895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098" name="MIMO pre-coding"/>
          <p:cNvSpPr txBox="1"/>
          <p:nvPr/>
        </p:nvSpPr>
        <p:spPr>
          <a:xfrm>
            <a:off x="10052231" y="3924874"/>
            <a:ext cx="2173661" cy="2114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MIMO pre-coding</a:t>
            </a:r>
          </a:p>
        </p:txBody>
      </p:sp>
      <p:sp>
        <p:nvSpPr>
          <p:cNvPr id="1099" name="Line"/>
          <p:cNvSpPr/>
          <p:nvPr/>
        </p:nvSpPr>
        <p:spPr>
          <a:xfrm>
            <a:off x="13593621" y="3035386"/>
            <a:ext cx="1164037" cy="2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100" name="Line"/>
          <p:cNvSpPr/>
          <p:nvPr/>
        </p:nvSpPr>
        <p:spPr>
          <a:xfrm>
            <a:off x="12207902" y="4595838"/>
            <a:ext cx="1164037" cy="4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101" name="Line"/>
          <p:cNvSpPr/>
          <p:nvPr/>
        </p:nvSpPr>
        <p:spPr>
          <a:xfrm>
            <a:off x="12216533" y="6423452"/>
            <a:ext cx="1164037" cy="4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102" name="Rectangle"/>
          <p:cNvSpPr/>
          <p:nvPr/>
        </p:nvSpPr>
        <p:spPr>
          <a:xfrm>
            <a:off x="13355530" y="2559029"/>
            <a:ext cx="1989648" cy="855974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103" name="IDFT"/>
          <p:cNvSpPr txBox="1"/>
          <p:nvPr/>
        </p:nvSpPr>
        <p:spPr>
          <a:xfrm>
            <a:off x="13649768" y="2582793"/>
            <a:ext cx="1401166" cy="808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IDFT</a:t>
            </a:r>
          </a:p>
        </p:txBody>
      </p:sp>
      <p:sp>
        <p:nvSpPr>
          <p:cNvPr id="1104" name="Rectangle"/>
          <p:cNvSpPr/>
          <p:nvPr/>
        </p:nvSpPr>
        <p:spPr>
          <a:xfrm>
            <a:off x="13346898" y="4167854"/>
            <a:ext cx="1989648" cy="855974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105" name="IDFT"/>
          <p:cNvSpPr txBox="1"/>
          <p:nvPr/>
        </p:nvSpPr>
        <p:spPr>
          <a:xfrm>
            <a:off x="13641136" y="4191620"/>
            <a:ext cx="1401166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IDFT</a:t>
            </a:r>
          </a:p>
        </p:txBody>
      </p:sp>
      <p:sp>
        <p:nvSpPr>
          <p:cNvPr id="1106" name="Rectangle"/>
          <p:cNvSpPr/>
          <p:nvPr/>
        </p:nvSpPr>
        <p:spPr>
          <a:xfrm>
            <a:off x="13355530" y="5995470"/>
            <a:ext cx="1989648" cy="855974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107" name="IDFT"/>
          <p:cNvSpPr txBox="1"/>
          <p:nvPr/>
        </p:nvSpPr>
        <p:spPr>
          <a:xfrm>
            <a:off x="13649768" y="6019234"/>
            <a:ext cx="1401166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IDFT</a:t>
            </a:r>
          </a:p>
        </p:txBody>
      </p:sp>
      <p:sp>
        <p:nvSpPr>
          <p:cNvPr id="1108" name="MCS"/>
          <p:cNvSpPr txBox="1"/>
          <p:nvPr/>
        </p:nvSpPr>
        <p:spPr>
          <a:xfrm>
            <a:off x="2845393" y="6020013"/>
            <a:ext cx="1514553" cy="82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chemeClr val="accent3">
                    <a:satOff val="-7500"/>
                    <a:lumOff val="-10588"/>
                  </a:schemeClr>
                </a:solidFill>
              </a:defRPr>
            </a:lvl1pPr>
          </a:lstStyle>
          <a:p>
            <a:pPr/>
            <a:r>
              <a:t>MCS</a:t>
            </a:r>
          </a:p>
        </p:txBody>
      </p:sp>
      <p:sp>
        <p:nvSpPr>
          <p:cNvPr id="1109" name="Nss streams"/>
          <p:cNvSpPr txBox="1"/>
          <p:nvPr/>
        </p:nvSpPr>
        <p:spPr>
          <a:xfrm>
            <a:off x="5775202" y="7499738"/>
            <a:ext cx="3737763" cy="82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chemeClr val="accent2">
                    <a:lumOff val="-9921"/>
                  </a:schemeClr>
                </a:solidFill>
              </a:defRPr>
            </a:lvl1pPr>
          </a:lstStyle>
          <a:p>
            <a:pPr/>
            <a:r>
              <a:t>Nss streams</a:t>
            </a:r>
          </a:p>
        </p:txBody>
      </p:sp>
      <p:sp>
        <p:nvSpPr>
          <p:cNvPr id="1110" name="Line"/>
          <p:cNvSpPr/>
          <p:nvPr/>
        </p:nvSpPr>
        <p:spPr>
          <a:xfrm>
            <a:off x="12216533" y="2987012"/>
            <a:ext cx="1164037" cy="4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111" name="Ntx TX chains"/>
          <p:cNvSpPr txBox="1"/>
          <p:nvPr/>
        </p:nvSpPr>
        <p:spPr>
          <a:xfrm>
            <a:off x="16409875" y="7157076"/>
            <a:ext cx="3501850" cy="1485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>
                <a:solidFill>
                  <a:schemeClr val="accent2">
                    <a:lumOff val="-9921"/>
                  </a:schemeClr>
                </a:solidFill>
              </a:defRPr>
            </a:pPr>
            <a:r>
              <a:t>Ntx</a:t>
            </a:r>
            <a:r>
              <a:rPr b="0"/>
              <a:t> </a:t>
            </a:r>
            <a:r>
              <a:t>TX chains</a:t>
            </a:r>
          </a:p>
        </p:txBody>
      </p:sp>
      <p:sp>
        <p:nvSpPr>
          <p:cNvPr id="1112" name="Line"/>
          <p:cNvSpPr/>
          <p:nvPr/>
        </p:nvSpPr>
        <p:spPr>
          <a:xfrm flipV="1">
            <a:off x="16850505" y="5935893"/>
            <a:ext cx="6" cy="500265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113" name="Line"/>
          <p:cNvSpPr/>
          <p:nvPr/>
        </p:nvSpPr>
        <p:spPr>
          <a:xfrm flipH="1">
            <a:off x="15371821" y="6423450"/>
            <a:ext cx="1480419" cy="8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114" name="Line"/>
          <p:cNvSpPr/>
          <p:nvPr/>
        </p:nvSpPr>
        <p:spPr>
          <a:xfrm>
            <a:off x="16508243" y="5625553"/>
            <a:ext cx="350550" cy="350551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115" name="Line"/>
          <p:cNvSpPr/>
          <p:nvPr/>
        </p:nvSpPr>
        <p:spPr>
          <a:xfrm flipH="1">
            <a:off x="16858790" y="5625553"/>
            <a:ext cx="350551" cy="350550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116" name="Line"/>
          <p:cNvSpPr/>
          <p:nvPr/>
        </p:nvSpPr>
        <p:spPr>
          <a:xfrm flipH="1">
            <a:off x="16487516" y="5616570"/>
            <a:ext cx="725983" cy="6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117" name="Line"/>
          <p:cNvSpPr/>
          <p:nvPr/>
        </p:nvSpPr>
        <p:spPr>
          <a:xfrm flipV="1">
            <a:off x="16790189" y="4079059"/>
            <a:ext cx="6" cy="500265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118" name="Line"/>
          <p:cNvSpPr/>
          <p:nvPr/>
        </p:nvSpPr>
        <p:spPr>
          <a:xfrm flipH="1">
            <a:off x="15311507" y="4566615"/>
            <a:ext cx="1480419" cy="11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119" name="Line"/>
          <p:cNvSpPr/>
          <p:nvPr/>
        </p:nvSpPr>
        <p:spPr>
          <a:xfrm>
            <a:off x="16434532" y="3713805"/>
            <a:ext cx="350550" cy="350550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120" name="Line"/>
          <p:cNvSpPr/>
          <p:nvPr/>
        </p:nvSpPr>
        <p:spPr>
          <a:xfrm flipH="1">
            <a:off x="16785077" y="3713803"/>
            <a:ext cx="350551" cy="350551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121" name="Line"/>
          <p:cNvSpPr/>
          <p:nvPr/>
        </p:nvSpPr>
        <p:spPr>
          <a:xfrm flipH="1">
            <a:off x="16413804" y="3704824"/>
            <a:ext cx="725983" cy="2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122" name="Line"/>
          <p:cNvSpPr/>
          <p:nvPr/>
        </p:nvSpPr>
        <p:spPr>
          <a:xfrm flipV="1">
            <a:off x="16824220" y="2421637"/>
            <a:ext cx="6" cy="500265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123" name="Line"/>
          <p:cNvSpPr/>
          <p:nvPr/>
        </p:nvSpPr>
        <p:spPr>
          <a:xfrm flipH="1" flipV="1">
            <a:off x="15345537" y="2909197"/>
            <a:ext cx="1480420" cy="2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124" name="Line"/>
          <p:cNvSpPr/>
          <p:nvPr/>
        </p:nvSpPr>
        <p:spPr>
          <a:xfrm>
            <a:off x="16481958" y="2111293"/>
            <a:ext cx="350549" cy="350550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125" name="Line"/>
          <p:cNvSpPr/>
          <p:nvPr/>
        </p:nvSpPr>
        <p:spPr>
          <a:xfrm flipH="1">
            <a:off x="16832502" y="2111293"/>
            <a:ext cx="350550" cy="350550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126" name="Line"/>
          <p:cNvSpPr/>
          <p:nvPr/>
        </p:nvSpPr>
        <p:spPr>
          <a:xfrm flipH="1">
            <a:off x="16461232" y="2102316"/>
            <a:ext cx="725983" cy="2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127" name="Interference"/>
          <p:cNvSpPr txBox="1"/>
          <p:nvPr/>
        </p:nvSpPr>
        <p:spPr>
          <a:xfrm>
            <a:off x="20785770" y="11194281"/>
            <a:ext cx="4684696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Interference</a:t>
            </a:r>
          </a:p>
        </p:txBody>
      </p:sp>
      <p:sp>
        <p:nvSpPr>
          <p:cNvPr id="1128" name="Line"/>
          <p:cNvSpPr/>
          <p:nvPr/>
        </p:nvSpPr>
        <p:spPr>
          <a:xfrm flipV="1">
            <a:off x="16689418" y="11348365"/>
            <a:ext cx="6" cy="500264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129" name="Line"/>
          <p:cNvSpPr/>
          <p:nvPr/>
        </p:nvSpPr>
        <p:spPr>
          <a:xfrm flipH="1">
            <a:off x="15210736" y="11835926"/>
            <a:ext cx="1480419" cy="6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130" name="Line"/>
          <p:cNvSpPr/>
          <p:nvPr/>
        </p:nvSpPr>
        <p:spPr>
          <a:xfrm>
            <a:off x="16347161" y="11038024"/>
            <a:ext cx="350551" cy="350549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131" name="Line"/>
          <p:cNvSpPr/>
          <p:nvPr/>
        </p:nvSpPr>
        <p:spPr>
          <a:xfrm flipH="1">
            <a:off x="16697702" y="11038023"/>
            <a:ext cx="350550" cy="350550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132" name="Line"/>
          <p:cNvSpPr/>
          <p:nvPr/>
        </p:nvSpPr>
        <p:spPr>
          <a:xfrm flipH="1">
            <a:off x="16326428" y="11029043"/>
            <a:ext cx="725983" cy="6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133" name="Line"/>
          <p:cNvSpPr/>
          <p:nvPr/>
        </p:nvSpPr>
        <p:spPr>
          <a:xfrm flipV="1">
            <a:off x="16714818" y="10222162"/>
            <a:ext cx="6" cy="500264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134" name="Line"/>
          <p:cNvSpPr/>
          <p:nvPr/>
        </p:nvSpPr>
        <p:spPr>
          <a:xfrm flipH="1">
            <a:off x="15236136" y="10709722"/>
            <a:ext cx="1480419" cy="6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135" name="Line"/>
          <p:cNvSpPr/>
          <p:nvPr/>
        </p:nvSpPr>
        <p:spPr>
          <a:xfrm>
            <a:off x="16370146" y="9868365"/>
            <a:ext cx="350550" cy="350551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136" name="Line"/>
          <p:cNvSpPr/>
          <p:nvPr/>
        </p:nvSpPr>
        <p:spPr>
          <a:xfrm flipH="1">
            <a:off x="16720692" y="9868365"/>
            <a:ext cx="350551" cy="350551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137" name="Line"/>
          <p:cNvSpPr/>
          <p:nvPr/>
        </p:nvSpPr>
        <p:spPr>
          <a:xfrm>
            <a:off x="17329547" y="2286567"/>
            <a:ext cx="1063221" cy="1063221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138" name="Line"/>
          <p:cNvSpPr/>
          <p:nvPr/>
        </p:nvSpPr>
        <p:spPr>
          <a:xfrm>
            <a:off x="17151992" y="3508279"/>
            <a:ext cx="1063221" cy="1063221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139" name="Line"/>
          <p:cNvSpPr/>
          <p:nvPr/>
        </p:nvSpPr>
        <p:spPr>
          <a:xfrm flipV="1">
            <a:off x="17175607" y="5009128"/>
            <a:ext cx="1157539" cy="797528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140" name="Line"/>
          <p:cNvSpPr/>
          <p:nvPr/>
        </p:nvSpPr>
        <p:spPr>
          <a:xfrm flipH="1">
            <a:off x="16378116" y="9874935"/>
            <a:ext cx="725983" cy="6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141" name="TX"/>
          <p:cNvSpPr txBox="1"/>
          <p:nvPr/>
        </p:nvSpPr>
        <p:spPr>
          <a:xfrm>
            <a:off x="261968" y="2574644"/>
            <a:ext cx="836677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>
                    <a:lumOff val="12500"/>
                  </a:schemeClr>
                </a:solidFill>
              </a:defRPr>
            </a:lvl1pPr>
          </a:lstStyle>
          <a:p>
            <a:pPr/>
            <a:r>
              <a:t>TX</a:t>
            </a:r>
          </a:p>
        </p:txBody>
      </p:sp>
      <p:sp>
        <p:nvSpPr>
          <p:cNvPr id="1142" name="RX"/>
          <p:cNvSpPr txBox="1"/>
          <p:nvPr/>
        </p:nvSpPr>
        <p:spPr>
          <a:xfrm>
            <a:off x="228136" y="9059712"/>
            <a:ext cx="904342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2">
                    <a:lumOff val="-9921"/>
                  </a:schemeClr>
                </a:solidFill>
              </a:defRPr>
            </a:lvl1pPr>
          </a:lstStyle>
          <a:p>
            <a:pPr/>
            <a:r>
              <a:t>RX</a:t>
            </a:r>
          </a:p>
        </p:txBody>
      </p:sp>
      <p:sp>
        <p:nvSpPr>
          <p:cNvPr id="1143" name="Line"/>
          <p:cNvSpPr/>
          <p:nvPr/>
        </p:nvSpPr>
        <p:spPr>
          <a:xfrm flipH="1">
            <a:off x="17211635" y="7020657"/>
            <a:ext cx="3292033" cy="3292034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144" name="Line"/>
          <p:cNvSpPr/>
          <p:nvPr/>
        </p:nvSpPr>
        <p:spPr>
          <a:xfrm flipH="1">
            <a:off x="17211635" y="7188812"/>
            <a:ext cx="3290939" cy="3928642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145" name="Line"/>
          <p:cNvSpPr/>
          <p:nvPr/>
        </p:nvSpPr>
        <p:spPr>
          <a:xfrm flipH="1" flipV="1">
            <a:off x="17211170" y="11366720"/>
            <a:ext cx="3304662" cy="308721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146" name="Line"/>
          <p:cNvSpPr/>
          <p:nvPr/>
        </p:nvSpPr>
        <p:spPr>
          <a:xfrm flipH="1" flipV="1">
            <a:off x="17264942" y="10355510"/>
            <a:ext cx="3302480" cy="955542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147" name="RX INR"/>
          <p:cNvSpPr txBox="1"/>
          <p:nvPr/>
        </p:nvSpPr>
        <p:spPr>
          <a:xfrm>
            <a:off x="16971782" y="11817183"/>
            <a:ext cx="2378036" cy="82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solidFill>
                  <a:schemeClr val="accent6"/>
                </a:solidFill>
              </a:defRPr>
            </a:lvl1pPr>
          </a:lstStyle>
          <a:p>
            <a:pPr/>
            <a:r>
              <a:t>RX INR</a:t>
            </a:r>
          </a:p>
        </p:txBody>
      </p:sp>
      <p:sp>
        <p:nvSpPr>
          <p:cNvPr id="1148" name="RX SNR"/>
          <p:cNvSpPr txBox="1"/>
          <p:nvPr/>
        </p:nvSpPr>
        <p:spPr>
          <a:xfrm>
            <a:off x="15428928" y="8901562"/>
            <a:ext cx="2934079" cy="820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solidFill>
                  <a:schemeClr val="accent5">
                    <a:lumOff val="8676"/>
                  </a:schemeClr>
                </a:solidFill>
              </a:defRPr>
            </a:lvl1pPr>
          </a:lstStyle>
          <a:p>
            <a:pPr/>
            <a:r>
              <a:t>RX SNR</a:t>
            </a:r>
          </a:p>
        </p:txBody>
      </p:sp>
      <p:sp>
        <p:nvSpPr>
          <p:cNvPr id="1149" name="Line"/>
          <p:cNvSpPr/>
          <p:nvPr/>
        </p:nvSpPr>
        <p:spPr>
          <a:xfrm>
            <a:off x="13483192" y="10641409"/>
            <a:ext cx="1164037" cy="8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150" name="Line"/>
          <p:cNvSpPr/>
          <p:nvPr/>
        </p:nvSpPr>
        <p:spPr>
          <a:xfrm flipH="1">
            <a:off x="12106102" y="11670644"/>
            <a:ext cx="1164038" cy="2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151" name="Rectangle"/>
          <p:cNvSpPr/>
          <p:nvPr/>
        </p:nvSpPr>
        <p:spPr>
          <a:xfrm>
            <a:off x="13245101" y="10165056"/>
            <a:ext cx="1989642" cy="855974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152" name="IDFT"/>
          <p:cNvSpPr txBox="1"/>
          <p:nvPr/>
        </p:nvSpPr>
        <p:spPr>
          <a:xfrm>
            <a:off x="13539336" y="10188820"/>
            <a:ext cx="1243280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DFT</a:t>
            </a:r>
          </a:p>
        </p:txBody>
      </p:sp>
      <p:sp>
        <p:nvSpPr>
          <p:cNvPr id="1153" name="Rectangle"/>
          <p:cNvSpPr/>
          <p:nvPr/>
        </p:nvSpPr>
        <p:spPr>
          <a:xfrm>
            <a:off x="13245101" y="11242660"/>
            <a:ext cx="1989642" cy="855974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154" name="IDFT"/>
          <p:cNvSpPr txBox="1"/>
          <p:nvPr/>
        </p:nvSpPr>
        <p:spPr>
          <a:xfrm>
            <a:off x="13539336" y="11266424"/>
            <a:ext cx="1243280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DFT</a:t>
            </a:r>
          </a:p>
        </p:txBody>
      </p:sp>
      <p:sp>
        <p:nvSpPr>
          <p:cNvPr id="1155" name="Line"/>
          <p:cNvSpPr/>
          <p:nvPr/>
        </p:nvSpPr>
        <p:spPr>
          <a:xfrm flipH="1">
            <a:off x="12106102" y="10593040"/>
            <a:ext cx="1164038" cy="2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156" name="Rectangle"/>
          <p:cNvSpPr/>
          <p:nvPr/>
        </p:nvSpPr>
        <p:spPr>
          <a:xfrm>
            <a:off x="9738376" y="9496276"/>
            <a:ext cx="2352634" cy="3065544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157" name="MIMO de-coding"/>
          <p:cNvSpPr txBox="1"/>
          <p:nvPr/>
        </p:nvSpPr>
        <p:spPr>
          <a:xfrm>
            <a:off x="9941800" y="9971613"/>
            <a:ext cx="2173660" cy="2114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MIMO de-coding</a:t>
            </a:r>
          </a:p>
        </p:txBody>
      </p:sp>
      <p:sp>
        <p:nvSpPr>
          <p:cNvPr id="1158" name="Rectangle"/>
          <p:cNvSpPr/>
          <p:nvPr/>
        </p:nvSpPr>
        <p:spPr>
          <a:xfrm>
            <a:off x="6144066" y="9495570"/>
            <a:ext cx="2352634" cy="306554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159" name="Line"/>
          <p:cNvSpPr/>
          <p:nvPr/>
        </p:nvSpPr>
        <p:spPr>
          <a:xfrm flipH="1">
            <a:off x="8535520" y="11656748"/>
            <a:ext cx="1164038" cy="2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160" name="Line"/>
          <p:cNvSpPr/>
          <p:nvPr/>
        </p:nvSpPr>
        <p:spPr>
          <a:xfrm flipH="1">
            <a:off x="8535520" y="10579144"/>
            <a:ext cx="1164038" cy="2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161" name="Reverse stream parser"/>
          <p:cNvSpPr txBox="1"/>
          <p:nvPr/>
        </p:nvSpPr>
        <p:spPr>
          <a:xfrm>
            <a:off x="6195455" y="9971613"/>
            <a:ext cx="2363432" cy="2114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Reverse stream parser</a:t>
            </a:r>
          </a:p>
        </p:txBody>
      </p:sp>
      <p:sp>
        <p:nvSpPr>
          <p:cNvPr id="1162" name="Line"/>
          <p:cNvSpPr/>
          <p:nvPr/>
        </p:nvSpPr>
        <p:spPr>
          <a:xfrm flipH="1">
            <a:off x="5023484" y="11029046"/>
            <a:ext cx="1164038" cy="2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163" name="Rectangle"/>
          <p:cNvSpPr/>
          <p:nvPr/>
        </p:nvSpPr>
        <p:spPr>
          <a:xfrm>
            <a:off x="2159504" y="10352482"/>
            <a:ext cx="2886333" cy="135313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164" name="FEC decoding"/>
          <p:cNvSpPr txBox="1"/>
          <p:nvPr/>
        </p:nvSpPr>
        <p:spPr>
          <a:xfrm>
            <a:off x="2266712" y="10298220"/>
            <a:ext cx="2794509" cy="1461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FEC decoding</a:t>
            </a:r>
          </a:p>
        </p:txBody>
      </p:sp>
      <p:sp>
        <p:nvSpPr>
          <p:cNvPr id="1165" name="Line"/>
          <p:cNvSpPr/>
          <p:nvPr/>
        </p:nvSpPr>
        <p:spPr>
          <a:xfrm flipH="1">
            <a:off x="1255160" y="11029043"/>
            <a:ext cx="904343" cy="6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166" name="Bits"/>
          <p:cNvSpPr txBox="1"/>
          <p:nvPr/>
        </p:nvSpPr>
        <p:spPr>
          <a:xfrm>
            <a:off x="107113" y="10624825"/>
            <a:ext cx="1164032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Bits</a:t>
            </a:r>
          </a:p>
        </p:txBody>
      </p:sp>
      <p:sp>
        <p:nvSpPr>
          <p:cNvPr id="1167" name="# of interference"/>
          <p:cNvSpPr txBox="1"/>
          <p:nvPr/>
        </p:nvSpPr>
        <p:spPr>
          <a:xfrm>
            <a:off x="19353037" y="12667347"/>
            <a:ext cx="4968416" cy="82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solidFill>
                  <a:schemeClr val="accent6"/>
                </a:solidFill>
              </a:defRPr>
            </a:lvl1pPr>
          </a:lstStyle>
          <a:p>
            <a:pPr/>
            <a:r>
              <a:t># of interference</a:t>
            </a:r>
          </a:p>
        </p:txBody>
      </p:sp>
      <p:sp>
        <p:nvSpPr>
          <p:cNvPr id="1168" name="Nrx RX chains"/>
          <p:cNvSpPr txBox="1"/>
          <p:nvPr/>
        </p:nvSpPr>
        <p:spPr>
          <a:xfrm>
            <a:off x="14649380" y="12099141"/>
            <a:ext cx="3501850" cy="1485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solidFill>
                  <a:schemeClr val="accent2">
                    <a:lumOff val="-9921"/>
                  </a:schemeClr>
                </a:solidFill>
              </a:defRPr>
            </a:lvl1pPr>
          </a:lstStyle>
          <a:p>
            <a:pPr/>
            <a:r>
              <a:t>Nrx RX chains</a:t>
            </a:r>
          </a:p>
        </p:txBody>
      </p:sp>
      <p:sp>
        <p:nvSpPr>
          <p:cNvPr id="1169" name="Full PHY Simulation Blocks"/>
          <p:cNvSpPr txBox="1"/>
          <p:nvPr>
            <p:ph type="title"/>
          </p:nvPr>
        </p:nvSpPr>
        <p:spPr>
          <a:xfrm>
            <a:off x="506505" y="488804"/>
            <a:ext cx="23800471" cy="1433168"/>
          </a:xfrm>
          <a:prstGeom prst="rect">
            <a:avLst/>
          </a:prstGeom>
        </p:spPr>
        <p:txBody>
          <a:bodyPr/>
          <a:lstStyle>
            <a:lvl1pPr defTabSz="2170119">
              <a:defRPr spc="-300"/>
            </a:lvl1pPr>
          </a:lstStyle>
          <a:p>
            <a:pPr/>
            <a:r>
              <a:t>Full PHY simulation and PHY configuration</a:t>
            </a:r>
          </a:p>
        </p:txBody>
      </p:sp>
      <p:pic>
        <p:nvPicPr>
          <p:cNvPr id="1170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16603" r="0" b="10174"/>
          <a:stretch>
            <a:fillRect/>
          </a:stretch>
        </p:blipFill>
        <p:spPr>
          <a:xfrm>
            <a:off x="21546966" y="-15720"/>
            <a:ext cx="2857503" cy="2092295"/>
          </a:xfrm>
          <a:prstGeom prst="rect">
            <a:avLst/>
          </a:prstGeom>
          <a:ln w="12700">
            <a:miter lim="400000"/>
          </a:ln>
        </p:spPr>
      </p:pic>
      <p:sp>
        <p:nvSpPr>
          <p:cNvPr id="1171" name="Subcarriers allocation"/>
          <p:cNvSpPr txBox="1"/>
          <p:nvPr/>
        </p:nvSpPr>
        <p:spPr>
          <a:xfrm>
            <a:off x="12467868" y="7126262"/>
            <a:ext cx="4508137" cy="1485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solidFill>
                  <a:schemeClr val="accent4">
                    <a:satOff val="-32786"/>
                    <a:lumOff val="-11960"/>
                  </a:schemeClr>
                </a:solidFill>
              </a:defRPr>
            </a:lvl1pPr>
          </a:lstStyle>
          <a:p>
            <a:pPr/>
            <a:r>
              <a:t>Subcarriers allocation</a:t>
            </a:r>
          </a:p>
        </p:txBody>
      </p:sp>
      <p:sp>
        <p:nvSpPr>
          <p:cNvPr id="1172" name="Channel type"/>
          <p:cNvSpPr txBox="1"/>
          <p:nvPr/>
        </p:nvSpPr>
        <p:spPr>
          <a:xfrm>
            <a:off x="18843491" y="6001944"/>
            <a:ext cx="4508139" cy="820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solidFill>
                  <a:schemeClr val="accent5"/>
                </a:solidFill>
              </a:defRPr>
            </a:lvl1pPr>
          </a:lstStyle>
          <a:p>
            <a:pPr/>
            <a:r>
              <a:t>Channel type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PHY layer configuration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PHY configuration example</a:t>
            </a:r>
          </a:p>
        </p:txBody>
      </p:sp>
      <p:sp>
        <p:nvSpPr>
          <p:cNvPr id="1175" name="Body Level One…"/>
          <p:cNvSpPr txBox="1"/>
          <p:nvPr>
            <p:ph type="body" idx="1"/>
          </p:nvPr>
        </p:nvSpPr>
        <p:spPr>
          <a:xfrm>
            <a:off x="1206499" y="3369590"/>
            <a:ext cx="21971002" cy="9410724"/>
          </a:xfrm>
          <a:prstGeom prst="rect">
            <a:avLst/>
          </a:prstGeom>
        </p:spPr>
        <p:txBody>
          <a:bodyPr lIns="50800" tIns="50800" rIns="50800" bIns="50800"/>
          <a:lstStyle/>
          <a:p>
            <a:pPr marL="432815" indent="-432815" defTabSz="1731217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b="0" sz="3400"/>
            </a:pPr>
            <a:r>
              <a:t>Communication system: IEEE 802.11ax</a:t>
            </a:r>
          </a:p>
          <a:p>
            <a:pPr lvl="1" marL="432815" indent="-432815" defTabSz="1731217">
              <a:lnSpc>
                <a:spcPct val="90000"/>
              </a:lnSpc>
              <a:spcBef>
                <a:spcPts val="3100"/>
              </a:spcBef>
              <a:defRPr b="0" sz="3400"/>
            </a:pPr>
            <a:r>
              <a:t>Coding and modulation: LDPC at MCS 4 </a:t>
            </a:r>
          </a:p>
          <a:p>
            <a:pPr marL="432815" indent="-432815" defTabSz="1731217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b="0" sz="3400"/>
            </a:pPr>
            <a:r>
              <a:t>OFDMA allocation with 52 subcarriers </a:t>
            </a:r>
          </a:p>
          <a:p>
            <a:pPr marL="432815" indent="-432815" defTabSz="1731217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b="0" sz="3400"/>
            </a:pPr>
            <a:r>
              <a:t>8×2 MIMO with 2 streams</a:t>
            </a:r>
          </a:p>
          <a:p>
            <a:pPr marL="432815" indent="-432815" defTabSz="1731217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b="0" sz="3400"/>
            </a:pPr>
            <a:r>
              <a:t>Channel type: TGax channel model-D</a:t>
            </a:r>
          </a:p>
          <a:p>
            <a:pPr lvl="1" marL="612204" indent="-341696" defTabSz="1731217">
              <a:lnSpc>
                <a:spcPct val="90000"/>
              </a:lnSpc>
              <a:spcBef>
                <a:spcPts val="3100"/>
              </a:spcBef>
              <a:buSzPct val="100000"/>
              <a:defRPr b="0" sz="3400"/>
            </a:pPr>
            <a:r>
              <a:t>Widely used in IEEE 802.11 system evaluation </a:t>
            </a:r>
          </a:p>
          <a:p>
            <a:pPr lvl="1" marL="612204" indent="-341696" defTabSz="1731217">
              <a:lnSpc>
                <a:spcPct val="90000"/>
              </a:lnSpc>
              <a:spcBef>
                <a:spcPts val="3100"/>
              </a:spcBef>
              <a:buSzPct val="100000"/>
              <a:defRPr b="0" sz="3400"/>
            </a:pPr>
            <a:r>
              <a:t>Include frequency selectivity &amp; antenna correlation </a:t>
            </a:r>
          </a:p>
          <a:p>
            <a:pPr lvl="1" marL="612204" indent="-341696" defTabSz="1731217">
              <a:lnSpc>
                <a:spcPct val="90000"/>
              </a:lnSpc>
              <a:spcBef>
                <a:spcPts val="3100"/>
              </a:spcBef>
              <a:buSzPct val="100000"/>
              <a:defRPr b="0" sz="3400"/>
            </a:pPr>
            <a:r>
              <a:t>Speed of the scatters/users: 0.089km/h (small Doppler)</a:t>
            </a:r>
          </a:p>
          <a:p>
            <a:pPr lvl="1" marL="612204" indent="-341696" defTabSz="1731217">
              <a:lnSpc>
                <a:spcPct val="90000"/>
              </a:lnSpc>
              <a:spcBef>
                <a:spcPts val="3100"/>
              </a:spcBef>
              <a:buSzPct val="100000"/>
              <a:defRPr b="0" sz="3400"/>
            </a:pPr>
            <a:r>
              <a:t>Inter-carrier interference (ICI) can be ignored</a:t>
            </a:r>
            <a:endParaRPr>
              <a:solidFill>
                <a:schemeClr val="accent5"/>
              </a:solidFill>
            </a:endParaRPr>
          </a:p>
          <a:p>
            <a:pPr lvl="1" marL="612204" indent="-341696" defTabSz="1731217">
              <a:lnSpc>
                <a:spcPct val="90000"/>
              </a:lnSpc>
              <a:spcBef>
                <a:spcPts val="3100"/>
              </a:spcBef>
              <a:buSzPct val="100000"/>
              <a:defRPr b="0" sz="3400"/>
            </a:pPr>
            <a:r>
              <a:t>Coherence time = 0.978s &gt;&gt; packet transmission time (~ hundred us), slow fading</a:t>
            </a:r>
          </a:p>
          <a:p>
            <a:pPr marL="432815" indent="-432815" defTabSz="1731217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b="0" sz="3400"/>
            </a:pPr>
            <a:r>
              <a:t>RX SNR = TX SNR - path loss (dB)</a:t>
            </a:r>
          </a:p>
        </p:txBody>
      </p:sp>
      <p:sp>
        <p:nvSpPr>
          <p:cNvPr id="1176" name="Slide Number"/>
          <p:cNvSpPr txBox="1"/>
          <p:nvPr>
            <p:ph type="sldNum" sz="quarter" idx="4294967295"/>
          </p:nvPr>
        </p:nvSpPr>
        <p:spPr>
          <a:xfrm>
            <a:off x="12001499" y="13080995"/>
            <a:ext cx="368504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177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16603" r="0" b="10174"/>
          <a:stretch>
            <a:fillRect/>
          </a:stretch>
        </p:blipFill>
        <p:spPr>
          <a:xfrm>
            <a:off x="21542545" y="11398"/>
            <a:ext cx="2857503" cy="20922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8" name="Screen Shot 2021-06-10 at 4.18.56 PM.png" descr="Screen Shot 2021-06-10 at 4.18.56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74836" y="2364972"/>
            <a:ext cx="12984811" cy="62051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History of ns-3 PHY layer abstractions (error model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072588">
              <a:defRPr spc="-200" sz="7200"/>
            </a:lvl1pPr>
          </a:lstStyle>
          <a:p>
            <a:pPr/>
            <a:r>
              <a:t>History of ns-3 PHY layer abstractions</a:t>
            </a:r>
          </a:p>
        </p:txBody>
      </p:sp>
      <p:sp>
        <p:nvSpPr>
          <p:cNvPr id="1181" name="Modeling complex WiFi PHY - EESM-log-SGN (2020-2021) [3,4]…"/>
          <p:cNvSpPr txBox="1"/>
          <p:nvPr>
            <p:ph type="body" idx="1"/>
          </p:nvPr>
        </p:nvSpPr>
        <p:spPr>
          <a:xfrm>
            <a:off x="1318121" y="2450276"/>
            <a:ext cx="21971002" cy="7339363"/>
          </a:xfrm>
          <a:prstGeom prst="rect">
            <a:avLst/>
          </a:prstGeom>
        </p:spPr>
        <p:txBody>
          <a:bodyPr lIns="50800" tIns="50800" rIns="50800" bIns="50800"/>
          <a:lstStyle/>
          <a:p>
            <a:pPr marL="591311" indent="-591311" defTabSz="2365187">
              <a:lnSpc>
                <a:spcPct val="90000"/>
              </a:lnSpc>
              <a:spcBef>
                <a:spcPts val="4300"/>
              </a:spcBef>
              <a:buSzPct val="123000"/>
              <a:buChar char="•"/>
              <a:defRPr b="0" sz="4600"/>
            </a:pPr>
            <a:r>
              <a:t>Modeling complex WiFi PHY - </a:t>
            </a:r>
            <a:r>
              <a:rPr b="1">
                <a:solidFill>
                  <a:srgbClr val="0076BA"/>
                </a:solidFill>
              </a:rPr>
              <a:t>EESM-log-SGN</a:t>
            </a:r>
            <a:r>
              <a:t> (2020-2021) [3,4]</a:t>
            </a:r>
          </a:p>
          <a:p>
            <a:pPr lvl="1" marL="1182622" indent="-591311" defTabSz="2365187">
              <a:lnSpc>
                <a:spcPct val="90000"/>
              </a:lnSpc>
              <a:spcBef>
                <a:spcPts val="4300"/>
              </a:spcBef>
              <a:defRPr b="0" sz="4600">
                <a:solidFill>
                  <a:srgbClr val="F27100"/>
                </a:solidFill>
              </a:defRPr>
            </a:pPr>
            <a:r>
              <a:t>OFDM/OFDMA, MIMO/MU-MIMO, IID frequency-selective channel, inter-user interference</a:t>
            </a:r>
          </a:p>
          <a:p>
            <a:pPr lvl="1" marL="1182622" indent="-591311" defTabSz="2365187">
              <a:lnSpc>
                <a:spcPct val="90000"/>
              </a:lnSpc>
              <a:spcBef>
                <a:spcPts val="4300"/>
              </a:spcBef>
              <a:defRPr b="0" sz="4600"/>
            </a:pPr>
            <a:r>
              <a:t>Based on link simulations results and lookup tables to obtain PER</a:t>
            </a:r>
          </a:p>
          <a:p>
            <a:pPr lvl="1" marL="1182622" indent="-591311" defTabSz="2365187">
              <a:lnSpc>
                <a:spcPct val="90000"/>
              </a:lnSpc>
              <a:spcBef>
                <a:spcPts val="4300"/>
              </a:spcBef>
              <a:defRPr b="0" sz="4600"/>
            </a:pPr>
            <a:r>
              <a:t>Does not require channel generation in ns-3; </a:t>
            </a:r>
            <a:r>
              <a:rPr>
                <a:solidFill>
                  <a:srgbClr val="EE230C"/>
                </a:solidFill>
              </a:rPr>
              <a:t>fast</a:t>
            </a:r>
          </a:p>
          <a:p>
            <a:pPr marL="591311" indent="-591311" defTabSz="2365187">
              <a:lnSpc>
                <a:spcPct val="90000"/>
              </a:lnSpc>
              <a:spcBef>
                <a:spcPts val="4300"/>
              </a:spcBef>
              <a:buSzPct val="123000"/>
              <a:buChar char="•"/>
              <a:defRPr b="0" sz="4600"/>
            </a:pPr>
            <a:r>
              <a:t>Extension to more realistic WiFi channel - </a:t>
            </a:r>
            <a:r>
              <a:rPr>
                <a:solidFill>
                  <a:srgbClr val="0076BA"/>
                </a:solidFill>
              </a:rPr>
              <a:t>EESM-log-AR</a:t>
            </a:r>
            <a:r>
              <a:t> (2021) [5]</a:t>
            </a:r>
          </a:p>
          <a:p>
            <a:pPr lvl="1" marL="1182622" indent="-591311" defTabSz="2365187">
              <a:lnSpc>
                <a:spcPct val="90000"/>
              </a:lnSpc>
              <a:spcBef>
                <a:spcPts val="4300"/>
              </a:spcBef>
              <a:defRPr b="0" sz="4600">
                <a:solidFill>
                  <a:srgbClr val="027001"/>
                </a:solidFill>
              </a:defRPr>
            </a:pPr>
            <a:r>
              <a:t>OFDM, MIMO, time-varying frequency-selective channel</a:t>
            </a:r>
          </a:p>
        </p:txBody>
      </p:sp>
      <p:sp>
        <p:nvSpPr>
          <p:cNvPr id="1182" name="Slide Number"/>
          <p:cNvSpPr txBox="1"/>
          <p:nvPr>
            <p:ph type="sldNum" sz="quarter" idx="4294967295"/>
          </p:nvPr>
        </p:nvSpPr>
        <p:spPr>
          <a:xfrm>
            <a:off x="12001499" y="13080995"/>
            <a:ext cx="368504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183" name="[3] Sian Jin, Sumit Roy, Weihua Jiang, and Thomas R. Henderson. 2020. Efficient Abstractions for Implementing TGn Channel and OFDM-MIMO Links in ns-3. WNS3 2020. ACM, New York, NY, USA, 33–40."/>
          <p:cNvSpPr txBox="1"/>
          <p:nvPr/>
        </p:nvSpPr>
        <p:spPr>
          <a:xfrm>
            <a:off x="229818" y="9984049"/>
            <a:ext cx="23722077" cy="1008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/>
            <a:r>
              <a:t>[3] Sian Jin, Sumit Roy, Weihua Jiang, and Thomas R. Henderson. 2020. Efficient Abstractions for Implementing TGn Channel and OFDM-MIMO Links in ns-3. WNS3 2020. ACM, New York, NY, USA, 33–40.</a:t>
            </a:r>
          </a:p>
        </p:txBody>
      </p:sp>
      <p:sp>
        <p:nvSpPr>
          <p:cNvPr id="1184" name="[4] Sian Jin, Sumit Roy, and Thomas R. Henderson. 2021. Efficient PHY Layer Abstraction for Fast  Simulations in Complex System Environments. Submitted to IEEE TCOM, minor revision."/>
          <p:cNvSpPr txBox="1"/>
          <p:nvPr/>
        </p:nvSpPr>
        <p:spPr>
          <a:xfrm>
            <a:off x="225297" y="11032769"/>
            <a:ext cx="23932185" cy="1008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/>
            <a:r>
              <a:t>[4] Sian Jin, Sumit Roy, and Thomas R. Henderson. 2021. Efficient PHY Layer Abstraction for Fast  Simulations in Complex System Environments. IEEE TCOM. Early access.</a:t>
            </a:r>
          </a:p>
        </p:txBody>
      </p:sp>
      <p:sp>
        <p:nvSpPr>
          <p:cNvPr id="1185" name="[5] Sian Jin, Sumit Roy, and Thomas R. Henderson. 2021. EESM-log-AR: An Efficient Error Model for OFDM MIMO Systems over Time-Varying Channels in ns-3. Submitted to WNS3 2021."/>
          <p:cNvSpPr txBox="1"/>
          <p:nvPr/>
        </p:nvSpPr>
        <p:spPr>
          <a:xfrm>
            <a:off x="233680" y="12081487"/>
            <a:ext cx="23511155" cy="1008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/>
            <a:r>
              <a:t>[5] Sian Jin, Sumit Roy, and Thomas R. Henderson. 2021. EESM-log-AR: An Efficient Error Model for OFDM MIMO Systems over Time-Varying Channels. Accepted in WNS3 2021.</a:t>
            </a:r>
          </a:p>
        </p:txBody>
      </p:sp>
      <p:pic>
        <p:nvPicPr>
          <p:cNvPr id="1186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16603" r="0" b="10174"/>
          <a:stretch>
            <a:fillRect/>
          </a:stretch>
        </p:blipFill>
        <p:spPr>
          <a:xfrm>
            <a:off x="21542545" y="11398"/>
            <a:ext cx="2857503" cy="20922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Proposed efficient PHY layer abstrac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EESM-log-SGN</a:t>
            </a:r>
          </a:p>
        </p:txBody>
      </p:sp>
      <p:sp>
        <p:nvSpPr>
          <p:cNvPr id="1189" name="Runtime"/>
          <p:cNvSpPr txBox="1"/>
          <p:nvPr>
            <p:ph type="body" sz="quarter" idx="1"/>
          </p:nvPr>
        </p:nvSpPr>
        <p:spPr>
          <a:xfrm>
            <a:off x="1206500" y="2372960"/>
            <a:ext cx="21971000" cy="934779"/>
          </a:xfrm>
          <a:prstGeom prst="rect">
            <a:avLst/>
          </a:prstGeom>
        </p:spPr>
        <p:txBody>
          <a:bodyPr/>
          <a:lstStyle/>
          <a:p>
            <a:pPr/>
            <a:r>
              <a:t>Runtime</a:t>
            </a:r>
          </a:p>
        </p:txBody>
      </p:sp>
      <p:pic>
        <p:nvPicPr>
          <p:cNvPr id="1190" name="Screen Shot 2021-01-18 at 9.17.29 PM.png" descr="Screen Shot 2021-01-18 at 9.17.29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04990" y="3324833"/>
            <a:ext cx="9996725" cy="9739074"/>
          </a:xfrm>
          <a:prstGeom prst="rect">
            <a:avLst/>
          </a:prstGeom>
          <a:ln w="12700">
            <a:miter lim="400000"/>
          </a:ln>
        </p:spPr>
      </p:pic>
      <p:sp>
        <p:nvSpPr>
          <p:cNvPr id="1191" name="Slide Number"/>
          <p:cNvSpPr txBox="1"/>
          <p:nvPr>
            <p:ph type="sldNum" sz="quarter" idx="4294967295"/>
          </p:nvPr>
        </p:nvSpPr>
        <p:spPr>
          <a:xfrm>
            <a:off x="12001499" y="13080995"/>
            <a:ext cx="368504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192" name="Oval"/>
          <p:cNvSpPr/>
          <p:nvPr/>
        </p:nvSpPr>
        <p:spPr>
          <a:xfrm>
            <a:off x="11853963" y="4783758"/>
            <a:ext cx="1622517" cy="8371400"/>
          </a:xfrm>
          <a:prstGeom prst="ellipse">
            <a:avLst/>
          </a:prstGeom>
          <a:ln w="25400">
            <a:solidFill>
              <a:srgbClr val="027001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193" name="Runtime of EESM-log-SGN:…"/>
          <p:cNvSpPr txBox="1"/>
          <p:nvPr/>
        </p:nvSpPr>
        <p:spPr>
          <a:xfrm>
            <a:off x="14347600" y="3563887"/>
            <a:ext cx="8182762" cy="3992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Runtime of EESM-log-SGN:</a:t>
            </a:r>
          </a:p>
          <a:p>
            <a:pPr>
              <a:defRPr>
                <a:solidFill>
                  <a:srgbClr val="027001"/>
                </a:solidFill>
              </a:defRPr>
            </a:pPr>
            <a:r>
              <a:t>Small &amp; insensitive</a:t>
            </a:r>
            <a:r>
              <a:rPr>
                <a:solidFill>
                  <a:srgbClr val="000000"/>
                </a:solidFill>
              </a:rPr>
              <a:t> to the change of MIMO dimension, MU dimension, # of interferers</a:t>
            </a:r>
          </a:p>
        </p:txBody>
      </p:sp>
      <p:sp>
        <p:nvSpPr>
          <p:cNvPr id="1194" name="* The runtime here is the recurring cost in network simulation. Before running these network simulations, the non-recurring (performed once per configuration) offline full PHY simulation cost on page 5 is still needed to obtain the parameters for network"/>
          <p:cNvSpPr txBox="1"/>
          <p:nvPr/>
        </p:nvSpPr>
        <p:spPr>
          <a:xfrm>
            <a:off x="14685547" y="8904399"/>
            <a:ext cx="8607044" cy="35915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/>
            <a:r>
              <a:t>* The runtime here is the recurring cost in network simulation. Before running these network simulations, the non-recurring (performed once per configuration) offline full PHY simulation cost on page 5 is still needed to obtain the parameters for network simulation.</a:t>
            </a:r>
          </a:p>
        </p:txBody>
      </p:sp>
      <p:pic>
        <p:nvPicPr>
          <p:cNvPr id="1195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0" t="16603" r="0" b="10174"/>
          <a:stretch>
            <a:fillRect/>
          </a:stretch>
        </p:blipFill>
        <p:spPr>
          <a:xfrm>
            <a:off x="21542545" y="11398"/>
            <a:ext cx="2857503" cy="20922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Storage-complexity aspec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Storage-complexity aspects</a:t>
            </a:r>
          </a:p>
        </p:txBody>
      </p:sp>
      <p:sp>
        <p:nvSpPr>
          <p:cNvPr id="1198" name="Handling wide range of RX SNRs and INRs: challenge &amp; principle"/>
          <p:cNvSpPr txBox="1"/>
          <p:nvPr>
            <p:ph type="body" sz="quarter" idx="1"/>
          </p:nvPr>
        </p:nvSpPr>
        <p:spPr>
          <a:xfrm>
            <a:off x="1206500" y="2372960"/>
            <a:ext cx="21971000" cy="934779"/>
          </a:xfrm>
          <a:prstGeom prst="rect">
            <a:avLst/>
          </a:prstGeom>
        </p:spPr>
        <p:txBody>
          <a:bodyPr/>
          <a:lstStyle/>
          <a:p>
            <a:pPr/>
            <a:r>
              <a:t>Handling wide range of RX SNRs and INRs: challenge &amp; principle </a:t>
            </a:r>
          </a:p>
        </p:txBody>
      </p:sp>
      <p:sp>
        <p:nvSpPr>
          <p:cNvPr id="1199" name="Fact: effective SNR/INR depends on RX SNR/INR…"/>
          <p:cNvSpPr txBox="1"/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Fact: effective SNR/INR depends on RX SNR/INR </a:t>
            </a:r>
          </a:p>
          <a:p>
            <a:pPr/>
            <a:r>
              <a:t>Challenge: </a:t>
            </a:r>
            <a:r>
              <a:rPr>
                <a:solidFill>
                  <a:srgbClr val="EE230C"/>
                </a:solidFill>
              </a:rPr>
              <a:t>cannot</a:t>
            </a:r>
            <a:r>
              <a:t> store effective SNR/INR </a:t>
            </a:r>
          </a:p>
          <a:p>
            <a:pPr marL="0" indent="0">
              <a:buSzTx/>
              <a:buNone/>
            </a:pPr>
            <a:r>
              <a:t>distribution under </a:t>
            </a:r>
            <a:r>
              <a:rPr>
                <a:solidFill>
                  <a:srgbClr val="EE230C"/>
                </a:solidFill>
              </a:rPr>
              <a:t>any</a:t>
            </a:r>
            <a:r>
              <a:t> RX SNR/INR</a:t>
            </a:r>
          </a:p>
          <a:p>
            <a:pPr/>
            <a:r>
              <a:t>Solution: </a:t>
            </a:r>
            <a:r>
              <a:rPr>
                <a:solidFill>
                  <a:srgbClr val="027001"/>
                </a:solidFill>
              </a:rPr>
              <a:t>interpolate</a:t>
            </a:r>
            <a:r>
              <a:t> effective SNR/INR for </a:t>
            </a:r>
          </a:p>
          <a:p>
            <a:pPr marL="0" indent="0">
              <a:buSzTx/>
              <a:buNone/>
            </a:pPr>
            <a:r>
              <a:t>any RX SNR/INR using a small # of stored </a:t>
            </a:r>
          </a:p>
          <a:p>
            <a:pPr marL="0" indent="0">
              <a:buSzTx/>
              <a:buNone/>
            </a:pPr>
            <a:r>
              <a:t>effective SNR distributions - </a:t>
            </a:r>
            <a:r>
              <a:rPr>
                <a:solidFill>
                  <a:srgbClr val="027001"/>
                </a:solidFill>
              </a:rPr>
              <a:t>mixture model</a:t>
            </a:r>
          </a:p>
        </p:txBody>
      </p:sp>
      <p:sp>
        <p:nvSpPr>
          <p:cNvPr id="1200" name="Slide Number"/>
          <p:cNvSpPr txBox="1"/>
          <p:nvPr>
            <p:ph type="sldNum" sz="quarter" idx="4294967295"/>
          </p:nvPr>
        </p:nvSpPr>
        <p:spPr>
          <a:xfrm>
            <a:off x="12001499" y="13080995"/>
            <a:ext cx="368504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201" name="Screen Shot 2021-01-18 at 9.26.31 PM.png" descr="Screen Shot 2021-01-18 at 9.26.31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5974" y="11676322"/>
            <a:ext cx="11688848" cy="10587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2" name="Screen Shot 2021-01-18 at 9.26.49 PM.png" descr="Screen Shot 2021-01-18 at 9.26.49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412176" y="5385534"/>
            <a:ext cx="10837857" cy="8128390"/>
          </a:xfrm>
          <a:prstGeom prst="rect">
            <a:avLst/>
          </a:prstGeom>
          <a:ln w="12700">
            <a:miter lim="400000"/>
          </a:ln>
        </p:spPr>
      </p:pic>
      <p:sp>
        <p:nvSpPr>
          <p:cNvPr id="1203" name="Line"/>
          <p:cNvSpPr/>
          <p:nvPr/>
        </p:nvSpPr>
        <p:spPr>
          <a:xfrm>
            <a:off x="6350517" y="12734311"/>
            <a:ext cx="2519155" cy="2"/>
          </a:xfrm>
          <a:prstGeom prst="line">
            <a:avLst/>
          </a:prstGeom>
          <a:ln w="50800">
            <a:solidFill>
              <a:srgbClr val="F27100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204" name="Line"/>
          <p:cNvSpPr/>
          <p:nvPr/>
        </p:nvSpPr>
        <p:spPr>
          <a:xfrm>
            <a:off x="10116363" y="12734311"/>
            <a:ext cx="2519161" cy="2"/>
          </a:xfrm>
          <a:prstGeom prst="line">
            <a:avLst/>
          </a:prstGeom>
          <a:ln w="50800">
            <a:solidFill>
              <a:srgbClr val="F27100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205" name="Stored distributions"/>
          <p:cNvSpPr txBox="1"/>
          <p:nvPr/>
        </p:nvSpPr>
        <p:spPr>
          <a:xfrm>
            <a:off x="6415787" y="12864082"/>
            <a:ext cx="5455006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27100"/>
                </a:solidFill>
              </a:defRPr>
            </a:lvl1pPr>
          </a:lstStyle>
          <a:p>
            <a:pPr/>
            <a:r>
              <a:t>Stored distributions</a:t>
            </a:r>
          </a:p>
        </p:txBody>
      </p:sp>
      <p:sp>
        <p:nvSpPr>
          <p:cNvPr id="1206" name="Line"/>
          <p:cNvSpPr/>
          <p:nvPr/>
        </p:nvSpPr>
        <p:spPr>
          <a:xfrm>
            <a:off x="1327804" y="12734311"/>
            <a:ext cx="2519155" cy="2"/>
          </a:xfrm>
          <a:prstGeom prst="line">
            <a:avLst/>
          </a:prstGeom>
          <a:ln w="50800">
            <a:solidFill>
              <a:srgbClr val="027001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207" name="Estimated distribution"/>
          <p:cNvSpPr txBox="1"/>
          <p:nvPr/>
        </p:nvSpPr>
        <p:spPr>
          <a:xfrm>
            <a:off x="219861" y="12864082"/>
            <a:ext cx="6065217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27001"/>
                </a:solidFill>
              </a:defRPr>
            </a:lvl1pPr>
          </a:lstStyle>
          <a:p>
            <a:pPr/>
            <a:r>
              <a:t>Estimated distribution</a:t>
            </a:r>
          </a:p>
        </p:txBody>
      </p:sp>
      <p:pic>
        <p:nvPicPr>
          <p:cNvPr id="1208" name="Screen Shot 2021-04-09 at 3.19.05 PM.png" descr="Screen Shot 2021-04-09 at 3.19.05 P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799066" y="12760362"/>
            <a:ext cx="2724733" cy="8634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9" name="Image" descr="Image"/>
          <p:cNvPicPr>
            <a:picLocks noChangeAspect="1"/>
          </p:cNvPicPr>
          <p:nvPr/>
        </p:nvPicPr>
        <p:blipFill>
          <a:blip r:embed="rId5">
            <a:extLst/>
          </a:blip>
          <a:srcRect l="0" t="16603" r="0" b="10174"/>
          <a:stretch>
            <a:fillRect/>
          </a:stretch>
        </p:blipFill>
        <p:spPr>
          <a:xfrm>
            <a:off x="21542545" y="11398"/>
            <a:ext cx="2857503" cy="20922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Storage-complexity aspec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Storage-complexity aspects</a:t>
            </a:r>
          </a:p>
        </p:txBody>
      </p:sp>
      <p:sp>
        <p:nvSpPr>
          <p:cNvPr id="1212" name="Handling numerous interference setups: challenge &amp; principle"/>
          <p:cNvSpPr txBox="1"/>
          <p:nvPr>
            <p:ph type="body" sz="quarter" idx="1"/>
          </p:nvPr>
        </p:nvSpPr>
        <p:spPr>
          <a:xfrm>
            <a:off x="1206500" y="2372960"/>
            <a:ext cx="21971000" cy="934779"/>
          </a:xfrm>
          <a:prstGeom prst="rect">
            <a:avLst/>
          </a:prstGeom>
        </p:spPr>
        <p:txBody>
          <a:bodyPr/>
          <a:lstStyle/>
          <a:p>
            <a:pPr/>
            <a:r>
              <a:t>Handling numerous interference setups: challenge &amp; principle</a:t>
            </a:r>
          </a:p>
        </p:txBody>
      </p:sp>
      <p:sp>
        <p:nvSpPr>
          <p:cNvPr id="1213" name="Fact: effective SINR depends on RX SNR, RX INRs, # of interferers…"/>
          <p:cNvSpPr txBox="1"/>
          <p:nvPr>
            <p:ph type="body" idx="13"/>
          </p:nvPr>
        </p:nvSpPr>
        <p:spPr>
          <a:xfrm>
            <a:off x="897311" y="4066361"/>
            <a:ext cx="22589378" cy="825601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Effective SNR             : the effective SINR under the interference-free scenario with a certain </a:t>
            </a:r>
            <a:r>
              <a:rPr>
                <a:solidFill>
                  <a:srgbClr val="F27100"/>
                </a:solidFill>
              </a:rPr>
              <a:t>RX SNR</a:t>
            </a:r>
            <a:endParaRPr>
              <a:solidFill>
                <a:srgbClr val="F27100"/>
              </a:solidFill>
            </a:endParaRPr>
          </a:p>
          <a:p>
            <a:pPr/>
            <a:r>
              <a:t>Effective INR             : the effective SINR with signal from an interferer v only and with a certain </a:t>
            </a:r>
            <a:r>
              <a:rPr>
                <a:solidFill>
                  <a:schemeClr val="accent6"/>
                </a:solidFill>
              </a:rPr>
              <a:t>RX INR</a:t>
            </a:r>
            <a:endParaRPr>
              <a:solidFill>
                <a:schemeClr val="accent6"/>
              </a:solidFill>
            </a:endParaRPr>
          </a:p>
          <a:p>
            <a:pPr/>
            <a:r>
              <a:t>Solution: </a:t>
            </a:r>
            <a:r>
              <a:rPr>
                <a:solidFill>
                  <a:srgbClr val="306E1D"/>
                </a:solidFill>
              </a:rPr>
              <a:t>estimate</a:t>
            </a:r>
            <a:r>
              <a:t> </a:t>
            </a:r>
            <a:r>
              <a:rPr>
                <a:solidFill>
                  <a:srgbClr val="027001"/>
                </a:solidFill>
              </a:rPr>
              <a:t>effective SINR</a:t>
            </a:r>
            <a:r>
              <a:t> from effective SNR &amp; effective INR - low storage complexity (</a:t>
            </a:r>
            <a:r>
              <a:rPr>
                <a:solidFill>
                  <a:srgbClr val="027001"/>
                </a:solidFill>
              </a:rPr>
              <a:t>LSC</a:t>
            </a:r>
            <a:r>
              <a:t>) solution</a:t>
            </a:r>
          </a:p>
        </p:txBody>
      </p:sp>
      <p:pic>
        <p:nvPicPr>
          <p:cNvPr id="1214" name="Screen Shot 2021-01-18 at 9.25.01 PM.png" descr="Screen Shot 2021-01-18 at 9.25.01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75456" y="9694753"/>
            <a:ext cx="7940421" cy="2268697"/>
          </a:xfrm>
          <a:prstGeom prst="rect">
            <a:avLst/>
          </a:prstGeom>
          <a:ln w="12700">
            <a:miter lim="400000"/>
          </a:ln>
        </p:spPr>
      </p:pic>
      <p:sp>
        <p:nvSpPr>
          <p:cNvPr id="1215" name="Slide Number"/>
          <p:cNvSpPr txBox="1"/>
          <p:nvPr>
            <p:ph type="sldNum" sz="quarter" idx="4294967295"/>
          </p:nvPr>
        </p:nvSpPr>
        <p:spPr>
          <a:xfrm>
            <a:off x="12001499" y="13080995"/>
            <a:ext cx="368504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16" name="Line"/>
          <p:cNvSpPr/>
          <p:nvPr/>
        </p:nvSpPr>
        <p:spPr>
          <a:xfrm>
            <a:off x="14081534" y="9662012"/>
            <a:ext cx="1773062" cy="780476"/>
          </a:xfrm>
          <a:prstGeom prst="line">
            <a:avLst/>
          </a:prstGeom>
          <a:ln w="25400">
            <a:solidFill>
              <a:srgbClr val="027001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1217" name="Screen Shot 2021-04-09 at 11.51.50 AM.png" descr="Screen Shot 2021-04-09 at 11.51.50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935" y="9423179"/>
            <a:ext cx="11950628" cy="4054017"/>
          </a:xfrm>
          <a:prstGeom prst="rect">
            <a:avLst/>
          </a:prstGeom>
          <a:ln w="12700">
            <a:miter lim="400000"/>
          </a:ln>
        </p:spPr>
      </p:pic>
      <p:sp>
        <p:nvSpPr>
          <p:cNvPr id="1218" name="Line"/>
          <p:cNvSpPr/>
          <p:nvPr/>
        </p:nvSpPr>
        <p:spPr>
          <a:xfrm flipV="1">
            <a:off x="4594585" y="9657259"/>
            <a:ext cx="3632141" cy="783676"/>
          </a:xfrm>
          <a:prstGeom prst="line">
            <a:avLst/>
          </a:prstGeom>
          <a:ln w="25400">
            <a:solidFill>
              <a:srgbClr val="027001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219" name="Effective SNR"/>
          <p:cNvSpPr txBox="1"/>
          <p:nvPr/>
        </p:nvSpPr>
        <p:spPr>
          <a:xfrm>
            <a:off x="15939324" y="8971957"/>
            <a:ext cx="3873095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Effective SNR</a:t>
            </a:r>
          </a:p>
        </p:txBody>
      </p:sp>
      <p:sp>
        <p:nvSpPr>
          <p:cNvPr id="1220" name="Connection Line"/>
          <p:cNvSpPr/>
          <p:nvPr/>
        </p:nvSpPr>
        <p:spPr>
          <a:xfrm flipH="1">
            <a:off x="17117578" y="9712604"/>
            <a:ext cx="223241" cy="6675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735" h="21600" fill="norm" stroke="1" extrusionOk="0">
                <a:moveTo>
                  <a:pt x="0" y="21600"/>
                </a:moveTo>
                <a:cubicBezTo>
                  <a:pt x="15791" y="13921"/>
                  <a:pt x="21600" y="6721"/>
                  <a:pt x="17427" y="0"/>
                </a:cubicBez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/>
          <a:lstStyle/>
          <a:p>
            <a:pPr/>
          </a:p>
        </p:txBody>
      </p:sp>
      <p:sp>
        <p:nvSpPr>
          <p:cNvPr id="1221" name="Effective INR"/>
          <p:cNvSpPr txBox="1"/>
          <p:nvPr/>
        </p:nvSpPr>
        <p:spPr>
          <a:xfrm>
            <a:off x="16570382" y="11954311"/>
            <a:ext cx="3635960" cy="808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Effective INR</a:t>
            </a:r>
          </a:p>
        </p:txBody>
      </p:sp>
      <p:sp>
        <p:nvSpPr>
          <p:cNvPr id="1222" name="Connection Line"/>
          <p:cNvSpPr/>
          <p:nvPr/>
        </p:nvSpPr>
        <p:spPr>
          <a:xfrm>
            <a:off x="20174559" y="11879802"/>
            <a:ext cx="156954" cy="4037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10214" y="15631"/>
                  <a:pt x="17414" y="8431"/>
                  <a:pt x="21600" y="0"/>
                </a:cubicBez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/>
          <a:lstStyle/>
          <a:p>
            <a:pPr/>
          </a:p>
        </p:txBody>
      </p:sp>
      <p:sp>
        <p:nvSpPr>
          <p:cNvPr id="1223" name="Line"/>
          <p:cNvSpPr/>
          <p:nvPr/>
        </p:nvSpPr>
        <p:spPr>
          <a:xfrm>
            <a:off x="8201886" y="9661091"/>
            <a:ext cx="5896735" cy="1"/>
          </a:xfrm>
          <a:prstGeom prst="line">
            <a:avLst/>
          </a:prstGeom>
          <a:ln w="38100">
            <a:solidFill>
              <a:srgbClr val="027001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224" name="Estimated effective SINR"/>
          <p:cNvSpPr txBox="1"/>
          <p:nvPr/>
        </p:nvSpPr>
        <p:spPr>
          <a:xfrm>
            <a:off x="11502607" y="11353161"/>
            <a:ext cx="4403432" cy="1461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Estimated effective SINR</a:t>
            </a:r>
          </a:p>
        </p:txBody>
      </p:sp>
      <p:sp>
        <p:nvSpPr>
          <p:cNvPr id="1225" name="Connection Line"/>
          <p:cNvSpPr/>
          <p:nvPr/>
        </p:nvSpPr>
        <p:spPr>
          <a:xfrm>
            <a:off x="14436315" y="11350190"/>
            <a:ext cx="347195" cy="6648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8736" fill="norm" stroke="1" extrusionOk="0">
                <a:moveTo>
                  <a:pt x="0" y="17428"/>
                </a:moveTo>
                <a:cubicBezTo>
                  <a:pt x="11899" y="21600"/>
                  <a:pt x="19099" y="15791"/>
                  <a:pt x="21600" y="0"/>
                </a:cubicBez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/>
          <a:lstStyle/>
          <a:p>
            <a:pPr/>
          </a:p>
        </p:txBody>
      </p:sp>
      <p:pic>
        <p:nvPicPr>
          <p:cNvPr id="1226" name="Screen Shot 2021-04-13 at 7.59.32 PM.png" descr="Screen Shot 2021-04-13 at 7.59.32 P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538894" y="3863945"/>
            <a:ext cx="1743525" cy="9347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7" name="Screen Shot 2021-04-13 at 7.59.47 PM.png" descr="Screen Shot 2021-04-13 at 7.59.47 PM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377910" y="5566481"/>
            <a:ext cx="1685606" cy="1030094"/>
          </a:xfrm>
          <a:prstGeom prst="rect">
            <a:avLst/>
          </a:prstGeom>
          <a:ln w="12700">
            <a:miter lim="400000"/>
          </a:ln>
        </p:spPr>
      </p:pic>
      <p:sp>
        <p:nvSpPr>
          <p:cNvPr id="1228" name="|V|: # of interferers"/>
          <p:cNvSpPr txBox="1"/>
          <p:nvPr/>
        </p:nvSpPr>
        <p:spPr>
          <a:xfrm>
            <a:off x="19208604" y="9629729"/>
            <a:ext cx="5044679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chemeClr val="accent6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|</a:t>
            </a:r>
            <a:r>
              <a:rPr>
                <a:latin typeface="필기체 Regular"/>
                <a:ea typeface="필기체 Regular"/>
                <a:cs typeface="필기체 Regular"/>
                <a:sym typeface="필기체 Regular"/>
              </a:rPr>
              <a:t>V</a:t>
            </a:r>
            <a:r>
              <a:t>|: # of interferers</a:t>
            </a:r>
          </a:p>
        </p:txBody>
      </p:sp>
      <p:sp>
        <p:nvSpPr>
          <p:cNvPr id="1229" name="Connection Line"/>
          <p:cNvSpPr/>
          <p:nvPr/>
        </p:nvSpPr>
        <p:spPr>
          <a:xfrm>
            <a:off x="18809118" y="10318043"/>
            <a:ext cx="866591" cy="10138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5406" y="11958"/>
                  <a:pt x="12606" y="4758"/>
                  <a:pt x="21600" y="0"/>
                </a:cubicBezTo>
              </a:path>
            </a:pathLst>
          </a:custGeom>
          <a:ln w="25400">
            <a:solidFill>
              <a:srgbClr val="000000"/>
            </a:solidFill>
          </a:ln>
        </p:spPr>
        <p:txBody>
          <a:bodyPr lIns="50800" tIns="50800" rIns="50800" bIns="50800"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pic>
        <p:nvPicPr>
          <p:cNvPr id="1230" name="Image" descr="Image"/>
          <p:cNvPicPr>
            <a:picLocks noChangeAspect="1"/>
          </p:cNvPicPr>
          <p:nvPr/>
        </p:nvPicPr>
        <p:blipFill>
          <a:blip r:embed="rId6">
            <a:extLst/>
          </a:blip>
          <a:srcRect l="0" t="16603" r="0" b="10174"/>
          <a:stretch>
            <a:fillRect/>
          </a:stretch>
        </p:blipFill>
        <p:spPr>
          <a:xfrm>
            <a:off x="21542545" y="11398"/>
            <a:ext cx="2857503" cy="20922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Screen Shot 2021-06-10 at 4.18.56 PM.png" descr="Screen Shot 2021-06-10 at 4.18.56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63736" y="5618252"/>
            <a:ext cx="14266144" cy="6817450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Backgroun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What is PHY layer abstraction?</a:t>
            </a:r>
          </a:p>
        </p:txBody>
      </p:sp>
      <p:sp>
        <p:nvSpPr>
          <p:cNvPr id="252" name="Slide Number"/>
          <p:cNvSpPr txBox="1"/>
          <p:nvPr>
            <p:ph type="sldNum" sz="quarter" idx="4294967295"/>
          </p:nvPr>
        </p:nvSpPr>
        <p:spPr>
          <a:xfrm>
            <a:off x="12065050" y="13080995"/>
            <a:ext cx="241403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53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0" t="16603" r="0" b="10174"/>
          <a:stretch>
            <a:fillRect/>
          </a:stretch>
        </p:blipFill>
        <p:spPr>
          <a:xfrm>
            <a:off x="21542545" y="11398"/>
            <a:ext cx="2857503" cy="2092295"/>
          </a:xfrm>
          <a:prstGeom prst="rect">
            <a:avLst/>
          </a:prstGeom>
          <a:ln w="12700">
            <a:miter lim="400000"/>
          </a:ln>
        </p:spPr>
      </p:pic>
      <p:sp>
        <p:nvSpPr>
          <p:cNvPr id="254" name="OFDM/OFDMA MIMO/MU-MIMO…"/>
          <p:cNvSpPr txBox="1"/>
          <p:nvPr/>
        </p:nvSpPr>
        <p:spPr>
          <a:xfrm>
            <a:off x="636317" y="3106066"/>
            <a:ext cx="23507970" cy="335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609598" indent="-609598">
              <a:lnSpc>
                <a:spcPct val="72000"/>
              </a:lnSpc>
              <a:buSzPct val="123000"/>
              <a:buChar char="•"/>
            </a:pPr>
            <a:r>
              <a:t>PHY layer abstraction represents packet error rate (PER) as a function of</a:t>
            </a:r>
          </a:p>
          <a:p>
            <a:pPr>
              <a:lnSpc>
                <a:spcPct val="72000"/>
              </a:lnSpc>
            </a:pPr>
            <a:r>
              <a:t>                                           </a:t>
            </a:r>
          </a:p>
        </p:txBody>
      </p:sp>
      <p:sp>
        <p:nvSpPr>
          <p:cNvPr id="255" name="Subcarriers allocation"/>
          <p:cNvSpPr txBox="1"/>
          <p:nvPr/>
        </p:nvSpPr>
        <p:spPr>
          <a:xfrm>
            <a:off x="8802793" y="3896344"/>
            <a:ext cx="4508138" cy="1485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solidFill>
                  <a:schemeClr val="accent4">
                    <a:satOff val="-32786"/>
                    <a:lumOff val="-11960"/>
                  </a:schemeClr>
                </a:solidFill>
              </a:defRPr>
            </a:lvl1pPr>
          </a:lstStyle>
          <a:p>
            <a:pPr/>
            <a:r>
              <a:t>Subcarriers allocation</a:t>
            </a:r>
          </a:p>
        </p:txBody>
      </p:sp>
      <p:sp>
        <p:nvSpPr>
          <p:cNvPr id="256" name="Channel type"/>
          <p:cNvSpPr txBox="1"/>
          <p:nvPr/>
        </p:nvSpPr>
        <p:spPr>
          <a:xfrm>
            <a:off x="1398324" y="4209940"/>
            <a:ext cx="4508139" cy="82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solidFill>
                  <a:schemeClr val="accent5"/>
                </a:solidFill>
              </a:defRPr>
            </a:lvl1pPr>
          </a:lstStyle>
          <a:p>
            <a:pPr/>
            <a:r>
              <a:t>Channel type</a:t>
            </a:r>
          </a:p>
        </p:txBody>
      </p:sp>
      <p:sp>
        <p:nvSpPr>
          <p:cNvPr id="257" name="RX SNR"/>
          <p:cNvSpPr txBox="1"/>
          <p:nvPr/>
        </p:nvSpPr>
        <p:spPr>
          <a:xfrm>
            <a:off x="17609974" y="4228700"/>
            <a:ext cx="2934079" cy="82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solidFill>
                  <a:schemeClr val="accent5">
                    <a:lumOff val="8676"/>
                  </a:schemeClr>
                </a:solidFill>
              </a:defRPr>
            </a:lvl1pPr>
          </a:lstStyle>
          <a:p>
            <a:pPr/>
            <a:r>
              <a:t>RX SNR</a:t>
            </a:r>
          </a:p>
        </p:txBody>
      </p:sp>
      <p:sp>
        <p:nvSpPr>
          <p:cNvPr id="258" name="Nrx RX chains"/>
          <p:cNvSpPr txBox="1"/>
          <p:nvPr/>
        </p:nvSpPr>
        <p:spPr>
          <a:xfrm>
            <a:off x="13498124" y="3858825"/>
            <a:ext cx="3501850" cy="1485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solidFill>
                  <a:schemeClr val="accent2">
                    <a:lumOff val="-9921"/>
                  </a:schemeClr>
                </a:solidFill>
              </a:defRPr>
            </a:lvl1pPr>
          </a:lstStyle>
          <a:p>
            <a:pPr/>
            <a:r>
              <a:t>MIMO dimension</a:t>
            </a:r>
          </a:p>
        </p:txBody>
      </p:sp>
      <p:sp>
        <p:nvSpPr>
          <p:cNvPr id="259" name="MCS"/>
          <p:cNvSpPr txBox="1"/>
          <p:nvPr/>
        </p:nvSpPr>
        <p:spPr>
          <a:xfrm>
            <a:off x="6016883" y="4191179"/>
            <a:ext cx="1514553" cy="820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chemeClr val="accent3">
                    <a:satOff val="-7500"/>
                    <a:lumOff val="-10588"/>
                  </a:schemeClr>
                </a:solidFill>
              </a:defRPr>
            </a:lvl1pPr>
          </a:lstStyle>
          <a:p>
            <a:pPr/>
            <a:r>
              <a:t>MCS</a:t>
            </a:r>
          </a:p>
        </p:txBody>
      </p:sp>
      <p:sp>
        <p:nvSpPr>
          <p:cNvPr id="260" name="RX SNR"/>
          <p:cNvSpPr txBox="1"/>
          <p:nvPr/>
        </p:nvSpPr>
        <p:spPr>
          <a:xfrm>
            <a:off x="20797026" y="4228699"/>
            <a:ext cx="2934079" cy="82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solidFill>
                  <a:schemeClr val="accent6"/>
                </a:solidFill>
              </a:defRPr>
            </a:lvl1pPr>
          </a:lstStyle>
          <a:p>
            <a:pPr/>
            <a:r>
              <a:t>RX INR</a:t>
            </a:r>
          </a:p>
        </p:txBody>
      </p:sp>
      <p:sp>
        <p:nvSpPr>
          <p:cNvPr id="261" name="Single link, 40,000 packets, targeting [10-2, 1] avg PER"/>
          <p:cNvSpPr txBox="1"/>
          <p:nvPr/>
        </p:nvSpPr>
        <p:spPr>
          <a:xfrm>
            <a:off x="10882734" y="12442510"/>
            <a:ext cx="6354573" cy="572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/>
            <a:r>
              <a:t>Full PHY simulation block diagram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Storage-complexity aspec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Storage-complexity aspects</a:t>
            </a:r>
          </a:p>
        </p:txBody>
      </p:sp>
      <p:sp>
        <p:nvSpPr>
          <p:cNvPr id="1233" name="Handling numerous interference setups: accuracy and runtime"/>
          <p:cNvSpPr txBox="1"/>
          <p:nvPr>
            <p:ph type="body" sz="quarter" idx="1"/>
          </p:nvPr>
        </p:nvSpPr>
        <p:spPr>
          <a:xfrm>
            <a:off x="1206500" y="2372960"/>
            <a:ext cx="21971000" cy="934779"/>
          </a:xfrm>
          <a:prstGeom prst="rect">
            <a:avLst/>
          </a:prstGeom>
        </p:spPr>
        <p:txBody>
          <a:bodyPr/>
          <a:lstStyle/>
          <a:p>
            <a:pPr/>
            <a:r>
              <a:t>Handling numerous interference setups: accuracy and runtime</a:t>
            </a:r>
          </a:p>
        </p:txBody>
      </p:sp>
      <p:sp>
        <p:nvSpPr>
          <p:cNvPr id="1234" name="Slide Number"/>
          <p:cNvSpPr txBox="1"/>
          <p:nvPr>
            <p:ph type="sldNum" sz="quarter" idx="4294967295"/>
          </p:nvPr>
        </p:nvSpPr>
        <p:spPr>
          <a:xfrm>
            <a:off x="12001499" y="13080995"/>
            <a:ext cx="368504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235" name="Screen Shot 2021-04-09 at 11.52.47 AM.png" descr="Screen Shot 2021-04-09 at 11.52.47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1731" y="3614782"/>
            <a:ext cx="11353721" cy="9159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6" name="Screen Shot 2021-04-13 at 8.54.44 PM.png" descr="Screen Shot 2021-04-13 at 8.54.44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995794" y="3745400"/>
            <a:ext cx="11246065" cy="86850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7" name="Image" descr="Image"/>
          <p:cNvPicPr>
            <a:picLocks noChangeAspect="1"/>
          </p:cNvPicPr>
          <p:nvPr/>
        </p:nvPicPr>
        <p:blipFill>
          <a:blip r:embed="rId4">
            <a:extLst/>
          </a:blip>
          <a:srcRect l="0" t="16603" r="0" b="10174"/>
          <a:stretch>
            <a:fillRect/>
          </a:stretch>
        </p:blipFill>
        <p:spPr>
          <a:xfrm>
            <a:off x="21542545" y="11398"/>
            <a:ext cx="2857503" cy="20922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Average PER under of all proposed schemes"/>
          <p:cNvSpPr txBox="1"/>
          <p:nvPr>
            <p:ph type="title"/>
          </p:nvPr>
        </p:nvSpPr>
        <p:spPr>
          <a:xfrm>
            <a:off x="-165100" y="758778"/>
            <a:ext cx="21971000" cy="1433164"/>
          </a:xfrm>
          <a:prstGeom prst="rect">
            <a:avLst/>
          </a:prstGeom>
        </p:spPr>
        <p:txBody>
          <a:bodyPr/>
          <a:lstStyle>
            <a:lvl1pPr defTabSz="2413954">
              <a:defRPr spc="-200" sz="8400"/>
            </a:lvl1pPr>
          </a:lstStyle>
          <a:p>
            <a:pPr/>
            <a:r>
              <a:t>Average PER under of all proposed schemes</a:t>
            </a:r>
          </a:p>
        </p:txBody>
      </p:sp>
      <p:sp>
        <p:nvSpPr>
          <p:cNvPr id="1240" name="106 subcarriers, 8 × {2, 2} MU-MIMO with 2 streams/user, TGax channel model-D, MCS4,…"/>
          <p:cNvSpPr txBox="1"/>
          <p:nvPr>
            <p:ph type="body" sz="quarter" idx="1"/>
          </p:nvPr>
        </p:nvSpPr>
        <p:spPr>
          <a:xfrm>
            <a:off x="1206500" y="2372960"/>
            <a:ext cx="21971000" cy="1299062"/>
          </a:xfrm>
          <a:prstGeom prst="rect">
            <a:avLst/>
          </a:prstGeom>
        </p:spPr>
        <p:txBody>
          <a:bodyPr/>
          <a:lstStyle/>
          <a:p>
            <a:pPr defTabSz="586104">
              <a:defRPr sz="3900"/>
            </a:pPr>
            <a:r>
              <a:t>106 subcarriers, 8 × {2, 2} MU-MIMO with 2 streams/user, TGax channel model-D, MCS4, </a:t>
            </a:r>
          </a:p>
          <a:p>
            <a:pPr defTabSz="586104">
              <a:defRPr sz="3900"/>
            </a:pPr>
            <a:r>
              <a:t>the RX INR is 30dB lower than RX SNR</a:t>
            </a:r>
          </a:p>
        </p:txBody>
      </p:sp>
      <p:sp>
        <p:nvSpPr>
          <p:cNvPr id="1241" name="Slide Number"/>
          <p:cNvSpPr txBox="1"/>
          <p:nvPr>
            <p:ph type="sldNum" sz="quarter" idx="4294967295"/>
          </p:nvPr>
        </p:nvSpPr>
        <p:spPr>
          <a:xfrm>
            <a:off x="12001499" y="13080995"/>
            <a:ext cx="368504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242" name="Screen Shot 2021-01-18 at 9.27.04 PM.png" descr="Screen Shot 2021-01-18 at 9.27.0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36948" y="3591986"/>
            <a:ext cx="12503968" cy="9347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3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0" t="16603" r="0" b="10174"/>
          <a:stretch>
            <a:fillRect/>
          </a:stretch>
        </p:blipFill>
        <p:spPr>
          <a:xfrm>
            <a:off x="21542545" y="11398"/>
            <a:ext cx="2857503" cy="20922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Conclusion for Part 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Conclusion</a:t>
            </a:r>
          </a:p>
        </p:txBody>
      </p:sp>
      <p:sp>
        <p:nvSpPr>
          <p:cNvPr id="1246" name="Under IID slow fading channel model, EESM-log-SGN models effective SINR distribution directly…"/>
          <p:cNvSpPr txBox="1"/>
          <p:nvPr>
            <p:ph type="body" idx="1"/>
          </p:nvPr>
        </p:nvSpPr>
        <p:spPr>
          <a:xfrm>
            <a:off x="689979" y="3251452"/>
            <a:ext cx="21971002" cy="9004646"/>
          </a:xfrm>
          <a:prstGeom prst="rect">
            <a:avLst/>
          </a:prstGeom>
        </p:spPr>
        <p:txBody>
          <a:bodyPr lIns="50800" tIns="50800" rIns="50800" bIns="50800"/>
          <a:lstStyle/>
          <a:p>
            <a:pPr marL="609600" indent="-609600" defTabSz="2438337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800"/>
            </a:pPr>
            <a:r>
              <a:t>Under </a:t>
            </a:r>
            <a:r>
              <a:rPr>
                <a:solidFill>
                  <a:srgbClr val="027001"/>
                </a:solidFill>
              </a:rPr>
              <a:t>IID slow fading channel model</a:t>
            </a:r>
            <a:r>
              <a:t>, EESM-log-SGN models effective SINR distribution directly</a:t>
            </a:r>
          </a:p>
          <a:p>
            <a:pPr marL="609600" indent="-609600" defTabSz="2438337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800"/>
            </a:pPr>
          </a:p>
          <a:p>
            <a:pPr marL="609600" indent="-609600" defTabSz="2438337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800"/>
            </a:pPr>
          </a:p>
          <a:p>
            <a:pPr marL="609600" indent="-609600" defTabSz="2438337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800"/>
            </a:pPr>
          </a:p>
          <a:p>
            <a:pPr marL="609600" indent="-609600" defTabSz="2438337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800"/>
            </a:pPr>
            <a:r>
              <a:t>EESM-log-SGN achieves </a:t>
            </a:r>
            <a:r>
              <a:rPr>
                <a:solidFill>
                  <a:srgbClr val="027001"/>
                </a:solidFill>
              </a:rPr>
              <a:t>good accuracy</a:t>
            </a:r>
            <a:r>
              <a:t> in modeling the PHY performance, while the </a:t>
            </a:r>
            <a:r>
              <a:rPr>
                <a:solidFill>
                  <a:srgbClr val="027001"/>
                </a:solidFill>
              </a:rPr>
              <a:t>runtime is insensitive to system dimensionality change and is small</a:t>
            </a:r>
          </a:p>
          <a:p>
            <a:pPr marL="609600" indent="-609600" defTabSz="2438337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4800">
                <a:solidFill>
                  <a:srgbClr val="027001"/>
                </a:solidFill>
              </a:defRPr>
            </a:pPr>
            <a:r>
              <a:t>Storage challenges</a:t>
            </a:r>
            <a:r>
              <a:rPr>
                <a:solidFill>
                  <a:srgbClr val="000000"/>
                </a:solidFill>
              </a:rPr>
              <a:t> for a wide RX SNR/INR range - effectively</a:t>
            </a:r>
            <a:r>
              <a:t> solved</a:t>
            </a:r>
          </a:p>
        </p:txBody>
      </p:sp>
      <p:sp>
        <p:nvSpPr>
          <p:cNvPr id="1247" name="Slide Number"/>
          <p:cNvSpPr txBox="1"/>
          <p:nvPr>
            <p:ph type="sldNum" sz="quarter" idx="4294967295"/>
          </p:nvPr>
        </p:nvSpPr>
        <p:spPr>
          <a:xfrm>
            <a:off x="12001499" y="13080995"/>
            <a:ext cx="368504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48" name="Line"/>
          <p:cNvSpPr/>
          <p:nvPr/>
        </p:nvSpPr>
        <p:spPr>
          <a:xfrm>
            <a:off x="4591430" y="8281837"/>
            <a:ext cx="14168100" cy="1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249" name="Time"/>
          <p:cNvSpPr txBox="1"/>
          <p:nvPr/>
        </p:nvSpPr>
        <p:spPr>
          <a:xfrm>
            <a:off x="18840397" y="7877618"/>
            <a:ext cx="1446886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Time</a:t>
            </a:r>
          </a:p>
        </p:txBody>
      </p:sp>
      <p:sp>
        <p:nvSpPr>
          <p:cNvPr id="1250" name="Line"/>
          <p:cNvSpPr/>
          <p:nvPr/>
        </p:nvSpPr>
        <p:spPr>
          <a:xfrm>
            <a:off x="17120460" y="7931571"/>
            <a:ext cx="1245869" cy="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251" name="Line"/>
          <p:cNvSpPr/>
          <p:nvPr/>
        </p:nvSpPr>
        <p:spPr>
          <a:xfrm flipV="1">
            <a:off x="7149454" y="6369364"/>
            <a:ext cx="7" cy="80843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252" name="Line"/>
          <p:cNvSpPr/>
          <p:nvPr/>
        </p:nvSpPr>
        <p:spPr>
          <a:xfrm flipV="1">
            <a:off x="9632683" y="6361086"/>
            <a:ext cx="7" cy="118504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253" name="Line"/>
          <p:cNvSpPr/>
          <p:nvPr/>
        </p:nvSpPr>
        <p:spPr>
          <a:xfrm flipV="1">
            <a:off x="12114779" y="7162140"/>
            <a:ext cx="7" cy="38730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254" name="Line"/>
          <p:cNvSpPr/>
          <p:nvPr/>
        </p:nvSpPr>
        <p:spPr>
          <a:xfrm flipV="1">
            <a:off x="14604158" y="5999762"/>
            <a:ext cx="7" cy="117508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255" name="Line"/>
          <p:cNvSpPr/>
          <p:nvPr/>
        </p:nvSpPr>
        <p:spPr>
          <a:xfrm flipV="1">
            <a:off x="17108189" y="5999763"/>
            <a:ext cx="5" cy="1944512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256" name="Line"/>
          <p:cNvSpPr/>
          <p:nvPr/>
        </p:nvSpPr>
        <p:spPr>
          <a:xfrm flipV="1">
            <a:off x="4609596" y="6430026"/>
            <a:ext cx="7" cy="1851526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257" name="Channel gain/effective SINR"/>
          <p:cNvSpPr txBox="1"/>
          <p:nvPr/>
        </p:nvSpPr>
        <p:spPr>
          <a:xfrm>
            <a:off x="2490609" y="5007824"/>
            <a:ext cx="5323786" cy="1461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Channel gain/effective SINR</a:t>
            </a:r>
          </a:p>
        </p:txBody>
      </p:sp>
      <p:sp>
        <p:nvSpPr>
          <p:cNvPr id="1258" name="Square"/>
          <p:cNvSpPr/>
          <p:nvPr/>
        </p:nvSpPr>
        <p:spPr>
          <a:xfrm>
            <a:off x="7853560" y="5812463"/>
            <a:ext cx="369142" cy="374607"/>
          </a:xfrm>
          <a:prstGeom prst="rect">
            <a:avLst/>
          </a:prstGeom>
          <a:solidFill>
            <a:srgbClr val="00A1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259" name="Square"/>
          <p:cNvSpPr/>
          <p:nvPr/>
        </p:nvSpPr>
        <p:spPr>
          <a:xfrm>
            <a:off x="12993096" y="6586284"/>
            <a:ext cx="369142" cy="374607"/>
          </a:xfrm>
          <a:prstGeom prst="rect">
            <a:avLst/>
          </a:prstGeom>
          <a:solidFill>
            <a:srgbClr val="FEAD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260" name="Square"/>
          <p:cNvSpPr/>
          <p:nvPr/>
        </p:nvSpPr>
        <p:spPr>
          <a:xfrm>
            <a:off x="10687739" y="6974840"/>
            <a:ext cx="369142" cy="374607"/>
          </a:xfrm>
          <a:prstGeom prst="rect">
            <a:avLst/>
          </a:prstGeom>
          <a:solidFill>
            <a:srgbClr val="60D93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261" name="Square"/>
          <p:cNvSpPr/>
          <p:nvPr/>
        </p:nvSpPr>
        <p:spPr>
          <a:xfrm>
            <a:off x="15659016" y="5551349"/>
            <a:ext cx="369141" cy="374607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262" name="Packet"/>
          <p:cNvSpPr txBox="1"/>
          <p:nvPr/>
        </p:nvSpPr>
        <p:spPr>
          <a:xfrm>
            <a:off x="7402603" y="4990786"/>
            <a:ext cx="1999793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/>
            <a:r>
              <a:t>Packet</a:t>
            </a:r>
          </a:p>
        </p:txBody>
      </p:sp>
      <p:sp>
        <p:nvSpPr>
          <p:cNvPr id="1263" name="Packet"/>
          <p:cNvSpPr txBox="1"/>
          <p:nvPr/>
        </p:nvSpPr>
        <p:spPr>
          <a:xfrm>
            <a:off x="12248322" y="5753606"/>
            <a:ext cx="2566008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F27100"/>
                </a:solidFill>
              </a:defRPr>
            </a:lvl1pPr>
          </a:lstStyle>
          <a:p>
            <a:pPr/>
            <a:r>
              <a:t>Packet</a:t>
            </a:r>
          </a:p>
        </p:txBody>
      </p:sp>
      <p:sp>
        <p:nvSpPr>
          <p:cNvPr id="1264" name="Packet"/>
          <p:cNvSpPr txBox="1"/>
          <p:nvPr/>
        </p:nvSpPr>
        <p:spPr>
          <a:xfrm>
            <a:off x="9731895" y="6058724"/>
            <a:ext cx="2442696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/>
            <a:r>
              <a:t>Packet</a:t>
            </a:r>
          </a:p>
        </p:txBody>
      </p:sp>
      <p:sp>
        <p:nvSpPr>
          <p:cNvPr id="1265" name="Packet"/>
          <p:cNvSpPr txBox="1"/>
          <p:nvPr/>
        </p:nvSpPr>
        <p:spPr>
          <a:xfrm>
            <a:off x="14948388" y="4669099"/>
            <a:ext cx="2511319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/>
            <a:r>
              <a:t>Packet</a:t>
            </a:r>
          </a:p>
        </p:txBody>
      </p:sp>
      <p:sp>
        <p:nvSpPr>
          <p:cNvPr id="1266" name="Line"/>
          <p:cNvSpPr/>
          <p:nvPr/>
        </p:nvSpPr>
        <p:spPr>
          <a:xfrm>
            <a:off x="4632893" y="7174840"/>
            <a:ext cx="2511319" cy="2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267" name="Line"/>
          <p:cNvSpPr/>
          <p:nvPr/>
        </p:nvSpPr>
        <p:spPr>
          <a:xfrm>
            <a:off x="7146845" y="6373785"/>
            <a:ext cx="2491629" cy="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268" name="Line"/>
          <p:cNvSpPr/>
          <p:nvPr/>
        </p:nvSpPr>
        <p:spPr>
          <a:xfrm>
            <a:off x="9623638" y="7559553"/>
            <a:ext cx="2491629" cy="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269" name="Line"/>
          <p:cNvSpPr/>
          <p:nvPr/>
        </p:nvSpPr>
        <p:spPr>
          <a:xfrm>
            <a:off x="12119860" y="7162137"/>
            <a:ext cx="2491629" cy="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270" name="Line"/>
          <p:cNvSpPr/>
          <p:nvPr/>
        </p:nvSpPr>
        <p:spPr>
          <a:xfrm>
            <a:off x="14600626" y="6012463"/>
            <a:ext cx="2511319" cy="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1271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16603" r="0" b="10174"/>
          <a:stretch>
            <a:fillRect/>
          </a:stretch>
        </p:blipFill>
        <p:spPr>
          <a:xfrm>
            <a:off x="21542545" y="11398"/>
            <a:ext cx="2857503" cy="20922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Multi-path Propag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Multi-path Propagation</a:t>
            </a:r>
          </a:p>
        </p:txBody>
      </p:sp>
      <p:sp>
        <p:nvSpPr>
          <p:cNvPr id="1274" name="Slide Number"/>
          <p:cNvSpPr txBox="1"/>
          <p:nvPr>
            <p:ph type="sldNum" sz="quarter" idx="4294967295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275" name="Screen Shot 2021-05-26 at 5.26.40 PM.png" descr="Screen Shot 2021-05-26 at 5.26.40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14476" y="3173103"/>
            <a:ext cx="12560136" cy="8365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6" name="image1.tif" descr="image1.tif"/>
          <p:cNvPicPr>
            <a:picLocks noChangeAspect="1"/>
          </p:cNvPicPr>
          <p:nvPr/>
        </p:nvPicPr>
        <p:blipFill>
          <a:blip r:embed="rId3">
            <a:extLst/>
          </a:blip>
          <a:srcRect l="0" t="16603" r="0" b="10175"/>
          <a:stretch>
            <a:fillRect/>
          </a:stretch>
        </p:blipFill>
        <p:spPr>
          <a:xfrm>
            <a:off x="21542545" y="11399"/>
            <a:ext cx="2857501" cy="20922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Fad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2340803">
              <a:defRPr spc="-163" sz="8160"/>
            </a:pPr>
            <a:r>
              <a:t>Fading</a:t>
            </a:r>
            <a:endParaRPr spc="-23" sz="1152"/>
          </a:p>
          <a:p>
            <a:pPr defTabSz="2340803">
              <a:defRPr spc="-163" sz="8160"/>
            </a:pPr>
            <a:endParaRPr spc="-23" sz="1152"/>
          </a:p>
        </p:txBody>
      </p:sp>
      <p:sp>
        <p:nvSpPr>
          <p:cNvPr id="1279" name="Slide Number"/>
          <p:cNvSpPr txBox="1"/>
          <p:nvPr>
            <p:ph type="sldNum" sz="quarter" idx="4294967295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280" name="Screen Shot 2021-05-26 at 4.52.01 PM.png" descr="Screen Shot 2021-05-26 at 4.52.01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36379" y="2338092"/>
            <a:ext cx="11740888" cy="9997375"/>
          </a:xfrm>
          <a:prstGeom prst="rect">
            <a:avLst/>
          </a:prstGeom>
          <a:ln w="12700">
            <a:miter lim="400000"/>
          </a:ln>
        </p:spPr>
      </p:pic>
      <p:sp>
        <p:nvSpPr>
          <p:cNvPr id="1281" name="Received signal power VS. distance"/>
          <p:cNvSpPr txBox="1"/>
          <p:nvPr/>
        </p:nvSpPr>
        <p:spPr>
          <a:xfrm>
            <a:off x="6991556" y="12197122"/>
            <a:ext cx="11832339" cy="808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/>
          </a:lstStyle>
          <a:p>
            <a:pPr/>
            <a:r>
              <a:t>Received signal power VS. distance</a:t>
            </a:r>
          </a:p>
        </p:txBody>
      </p:sp>
      <p:pic>
        <p:nvPicPr>
          <p:cNvPr id="1282" name="image1.tif" descr="image1.tif"/>
          <p:cNvPicPr>
            <a:picLocks noChangeAspect="1"/>
          </p:cNvPicPr>
          <p:nvPr/>
        </p:nvPicPr>
        <p:blipFill>
          <a:blip r:embed="rId3">
            <a:extLst/>
          </a:blip>
          <a:srcRect l="0" t="16603" r="0" b="10175"/>
          <a:stretch>
            <a:fillRect/>
          </a:stretch>
        </p:blipFill>
        <p:spPr>
          <a:xfrm>
            <a:off x="21542545" y="11399"/>
            <a:ext cx="2857501" cy="20922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Frequency-selective Channe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2340803">
              <a:defRPr spc="-163" sz="8160"/>
            </a:pPr>
            <a:r>
              <a:t>Frequency-selective Channel</a:t>
            </a:r>
            <a:endParaRPr spc="-23" sz="1152"/>
          </a:p>
          <a:p>
            <a:pPr defTabSz="2340803">
              <a:defRPr spc="-163" sz="8160"/>
            </a:pPr>
            <a:endParaRPr spc="-23" sz="1152"/>
          </a:p>
        </p:txBody>
      </p:sp>
      <p:sp>
        <p:nvSpPr>
          <p:cNvPr id="1285" name="Slide Number"/>
          <p:cNvSpPr txBox="1"/>
          <p:nvPr>
            <p:ph type="sldNum" sz="quarter" idx="4294967295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28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47855" y="3463837"/>
            <a:ext cx="10647633" cy="8665990"/>
          </a:xfrm>
          <a:prstGeom prst="rect">
            <a:avLst/>
          </a:prstGeom>
          <a:ln w="12700">
            <a:miter lim="400000"/>
          </a:ln>
        </p:spPr>
      </p:pic>
      <p:sp>
        <p:nvSpPr>
          <p:cNvPr id="1287" name="Frequency flat"/>
          <p:cNvSpPr txBox="1"/>
          <p:nvPr/>
        </p:nvSpPr>
        <p:spPr>
          <a:xfrm>
            <a:off x="17067589" y="4967569"/>
            <a:ext cx="3987090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/>
          </a:lstStyle>
          <a:p>
            <a:pPr/>
            <a:r>
              <a:t>Frequency flat</a:t>
            </a:r>
          </a:p>
        </p:txBody>
      </p:sp>
      <p:sp>
        <p:nvSpPr>
          <p:cNvPr id="1288" name="Frequency selective"/>
          <p:cNvSpPr txBox="1"/>
          <p:nvPr/>
        </p:nvSpPr>
        <p:spPr>
          <a:xfrm>
            <a:off x="17067589" y="9200553"/>
            <a:ext cx="5533645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/>
          </a:lstStyle>
          <a:p>
            <a:pPr/>
            <a:r>
              <a:t>Frequency selective</a:t>
            </a:r>
          </a:p>
        </p:txBody>
      </p:sp>
      <p:sp>
        <p:nvSpPr>
          <p:cNvPr id="1289" name="LOS"/>
          <p:cNvSpPr txBox="1"/>
          <p:nvPr/>
        </p:nvSpPr>
        <p:spPr>
          <a:xfrm>
            <a:off x="3239283" y="4967569"/>
            <a:ext cx="1311555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/>
          </a:lstStyle>
          <a:p>
            <a:pPr/>
            <a:r>
              <a:t>LOS</a:t>
            </a:r>
          </a:p>
        </p:txBody>
      </p:sp>
      <p:sp>
        <p:nvSpPr>
          <p:cNvPr id="1290" name="multi-path NLOS"/>
          <p:cNvSpPr txBox="1"/>
          <p:nvPr/>
        </p:nvSpPr>
        <p:spPr>
          <a:xfrm>
            <a:off x="1829688" y="9791995"/>
            <a:ext cx="4699712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/>
          </a:lstStyle>
          <a:p>
            <a:pPr/>
            <a:r>
              <a:t>multi-path NLOS</a:t>
            </a:r>
          </a:p>
        </p:txBody>
      </p:sp>
      <p:sp>
        <p:nvSpPr>
          <p:cNvPr id="1291" name="LOS +"/>
          <p:cNvSpPr txBox="1"/>
          <p:nvPr/>
        </p:nvSpPr>
        <p:spPr>
          <a:xfrm>
            <a:off x="1829688" y="8609110"/>
            <a:ext cx="2016253" cy="808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/>
          </a:lstStyle>
          <a:p>
            <a:pPr/>
            <a:r>
              <a:t>LOS + </a:t>
            </a:r>
          </a:p>
        </p:txBody>
      </p:sp>
      <p:pic>
        <p:nvPicPr>
          <p:cNvPr id="1292" name="image1.tif" descr="image1.tif"/>
          <p:cNvPicPr>
            <a:picLocks noChangeAspect="1"/>
          </p:cNvPicPr>
          <p:nvPr/>
        </p:nvPicPr>
        <p:blipFill>
          <a:blip r:embed="rId3">
            <a:extLst/>
          </a:blip>
          <a:srcRect l="0" t="16603" r="0" b="10175"/>
          <a:stretch>
            <a:fillRect/>
          </a:stretch>
        </p:blipFill>
        <p:spPr>
          <a:xfrm>
            <a:off x="21542545" y="11399"/>
            <a:ext cx="2857501" cy="20922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Time-varying Channe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2340803">
              <a:defRPr spc="-163" sz="8160"/>
            </a:pPr>
            <a:r>
              <a:t>Time-varying Channel</a:t>
            </a:r>
            <a:endParaRPr spc="-23" sz="1152"/>
          </a:p>
          <a:p>
            <a:pPr defTabSz="2340803">
              <a:defRPr spc="-163" sz="8160"/>
            </a:pPr>
            <a:endParaRPr spc="-23" sz="1152"/>
          </a:p>
        </p:txBody>
      </p:sp>
      <p:sp>
        <p:nvSpPr>
          <p:cNvPr id="1295" name="Slide Number"/>
          <p:cNvSpPr txBox="1"/>
          <p:nvPr>
            <p:ph type="sldNum" sz="quarter" idx="4294967295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29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41738" y="3232278"/>
            <a:ext cx="14200187" cy="81197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7" name="Screen Shot 2021-05-26 at 5.39.39 PM.png" descr="Screen Shot 2021-05-26 at 5.39.39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4483" y="4924323"/>
            <a:ext cx="8829717" cy="57005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8" name="image1.tif" descr="image1.tif"/>
          <p:cNvPicPr>
            <a:picLocks noChangeAspect="1"/>
          </p:cNvPicPr>
          <p:nvPr/>
        </p:nvPicPr>
        <p:blipFill>
          <a:blip r:embed="rId4">
            <a:extLst/>
          </a:blip>
          <a:srcRect l="0" t="16603" r="0" b="10175"/>
          <a:stretch>
            <a:fillRect/>
          </a:stretch>
        </p:blipFill>
        <p:spPr>
          <a:xfrm>
            <a:off x="21542545" y="11399"/>
            <a:ext cx="2857501" cy="20922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TGax Channel Mode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2340803">
              <a:defRPr spc="-163" sz="8160"/>
            </a:pPr>
            <a:r>
              <a:t>TGax Channel Models</a:t>
            </a:r>
            <a:endParaRPr spc="-23" sz="1152"/>
          </a:p>
          <a:p>
            <a:pPr defTabSz="2340803">
              <a:defRPr spc="-163" sz="8160"/>
            </a:pPr>
            <a:endParaRPr spc="-23" sz="1152"/>
          </a:p>
        </p:txBody>
      </p:sp>
      <p:sp>
        <p:nvSpPr>
          <p:cNvPr id="1301" name="Slide Number"/>
          <p:cNvSpPr txBox="1"/>
          <p:nvPr>
            <p:ph type="sldNum" sz="quarter" idx="4294967295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302" name="Screen Shot 2021-05-26 at 5.10.23 PM.png" descr="Screen Shot 2021-05-26 at 5.10.23 PM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953"/>
          <a:stretch>
            <a:fillRect/>
          </a:stretch>
        </p:blipFill>
        <p:spPr>
          <a:xfrm>
            <a:off x="7555946" y="2242562"/>
            <a:ext cx="9743459" cy="100633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3" name="Screen Shot 2021-05-26 at 5.11.01 PM.png" descr="Screen Shot 2021-05-26 at 5.11.01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79425" y="9020308"/>
            <a:ext cx="9743382" cy="3323190"/>
          </a:xfrm>
          <a:prstGeom prst="rect">
            <a:avLst/>
          </a:prstGeom>
          <a:ln w="12700">
            <a:miter lim="400000"/>
          </a:ln>
        </p:spPr>
      </p:pic>
      <p:sp>
        <p:nvSpPr>
          <p:cNvPr id="1304" name="TGax channel Models: A~F"/>
          <p:cNvSpPr txBox="1"/>
          <p:nvPr/>
        </p:nvSpPr>
        <p:spPr>
          <a:xfrm>
            <a:off x="668845" y="4615770"/>
            <a:ext cx="5200403" cy="1461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/>
          </a:lstStyle>
          <a:p>
            <a:pPr/>
            <a:r>
              <a:t>TGax channel Models: A~F</a:t>
            </a:r>
          </a:p>
        </p:txBody>
      </p:sp>
      <p:sp>
        <p:nvSpPr>
          <p:cNvPr id="1305" name="Power Vs received multi-path signal delay"/>
          <p:cNvSpPr txBox="1"/>
          <p:nvPr/>
        </p:nvSpPr>
        <p:spPr>
          <a:xfrm>
            <a:off x="7242279" y="12273743"/>
            <a:ext cx="12051974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/>
          </a:lstStyle>
          <a:p>
            <a:pPr/>
            <a:r>
              <a:t>Power Vs received multi-path signal delay</a:t>
            </a:r>
          </a:p>
        </p:txBody>
      </p:sp>
      <p:pic>
        <p:nvPicPr>
          <p:cNvPr id="1306" name="image1.tif" descr="image1.tif"/>
          <p:cNvPicPr>
            <a:picLocks noChangeAspect="1"/>
          </p:cNvPicPr>
          <p:nvPr/>
        </p:nvPicPr>
        <p:blipFill>
          <a:blip r:embed="rId4">
            <a:extLst/>
          </a:blip>
          <a:srcRect l="0" t="16603" r="0" b="10175"/>
          <a:stretch>
            <a:fillRect/>
          </a:stretch>
        </p:blipFill>
        <p:spPr>
          <a:xfrm>
            <a:off x="21542545" y="11399"/>
            <a:ext cx="2857501" cy="20922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Jakes’ Mode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Jakes’ Model</a:t>
            </a:r>
            <a:endParaRPr spc="-24" sz="1200"/>
          </a:p>
        </p:txBody>
      </p:sp>
      <p:sp>
        <p:nvSpPr>
          <p:cNvPr id="1309" name="Slide Number"/>
          <p:cNvSpPr txBox="1"/>
          <p:nvPr>
            <p:ph type="sldNum" sz="quarter" idx="4294967295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310" name="Doppler spectrum"/>
          <p:cNvSpPr txBox="1"/>
          <p:nvPr/>
        </p:nvSpPr>
        <p:spPr>
          <a:xfrm>
            <a:off x="15035713" y="11407805"/>
            <a:ext cx="12051974" cy="808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/>
          </a:lstStyle>
          <a:p>
            <a:pPr/>
            <a:r>
              <a:t>Doppler spectrum</a:t>
            </a:r>
          </a:p>
        </p:txBody>
      </p:sp>
      <p:pic>
        <p:nvPicPr>
          <p:cNvPr id="1311" name="Screen Shot 2021-05-26 at 5.43.30 PM.png" descr="Screen Shot 2021-05-26 at 5.43.30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12901" y="3346291"/>
            <a:ext cx="8939085" cy="7758864"/>
          </a:xfrm>
          <a:prstGeom prst="rect">
            <a:avLst/>
          </a:prstGeom>
          <a:ln w="12700">
            <a:miter lim="400000"/>
          </a:ln>
        </p:spPr>
      </p:pic>
      <p:sp>
        <p:nvSpPr>
          <p:cNvPr id="1312" name="Uniform scattering environment"/>
          <p:cNvSpPr txBox="1"/>
          <p:nvPr/>
        </p:nvSpPr>
        <p:spPr>
          <a:xfrm>
            <a:off x="1898131" y="11407805"/>
            <a:ext cx="12051974" cy="808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/>
          </a:lstStyle>
          <a:p>
            <a:pPr/>
            <a:r>
              <a:t>Uniform scattering environment</a:t>
            </a:r>
          </a:p>
        </p:txBody>
      </p:sp>
      <p:pic>
        <p:nvPicPr>
          <p:cNvPr id="131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930419" y="5352732"/>
            <a:ext cx="11715734" cy="48881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4" name="image1.tif" descr="image1.tif"/>
          <p:cNvPicPr>
            <a:picLocks noChangeAspect="1"/>
          </p:cNvPicPr>
          <p:nvPr/>
        </p:nvPicPr>
        <p:blipFill>
          <a:blip r:embed="rId4">
            <a:extLst/>
          </a:blip>
          <a:srcRect l="0" t="16603" r="0" b="10175"/>
          <a:stretch>
            <a:fillRect/>
          </a:stretch>
        </p:blipFill>
        <p:spPr>
          <a:xfrm>
            <a:off x="21542545" y="11399"/>
            <a:ext cx="2857501" cy="20922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